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  <p:sldMasterId id="2147483794" r:id="rId5"/>
    <p:sldMasterId id="2147483648" r:id="rId6"/>
    <p:sldMasterId id="2147483696" r:id="rId7"/>
    <p:sldMasterId id="2147483710" r:id="rId8"/>
  </p:sldMasterIdLst>
  <p:notesMasterIdLst>
    <p:notesMasterId r:id="rId45"/>
  </p:notesMasterIdLst>
  <p:handoutMasterIdLst>
    <p:handoutMasterId r:id="rId46"/>
  </p:handoutMasterIdLst>
  <p:sldIdLst>
    <p:sldId id="341" r:id="rId9"/>
    <p:sldId id="400" r:id="rId10"/>
    <p:sldId id="472" r:id="rId11"/>
    <p:sldId id="415" r:id="rId12"/>
    <p:sldId id="473" r:id="rId13"/>
    <p:sldId id="429" r:id="rId14"/>
    <p:sldId id="440" r:id="rId15"/>
    <p:sldId id="479" r:id="rId16"/>
    <p:sldId id="446" r:id="rId17"/>
    <p:sldId id="467" r:id="rId18"/>
    <p:sldId id="480" r:id="rId19"/>
    <p:sldId id="489" r:id="rId20"/>
    <p:sldId id="475" r:id="rId21"/>
    <p:sldId id="481" r:id="rId22"/>
    <p:sldId id="463" r:id="rId23"/>
    <p:sldId id="491" r:id="rId24"/>
    <p:sldId id="490" r:id="rId25"/>
    <p:sldId id="477" r:id="rId26"/>
    <p:sldId id="478" r:id="rId27"/>
    <p:sldId id="468" r:id="rId28"/>
    <p:sldId id="452" r:id="rId29"/>
    <p:sldId id="457" r:id="rId30"/>
    <p:sldId id="492" r:id="rId31"/>
    <p:sldId id="460" r:id="rId32"/>
    <p:sldId id="488" r:id="rId33"/>
    <p:sldId id="456" r:id="rId34"/>
    <p:sldId id="494" r:id="rId35"/>
    <p:sldId id="464" r:id="rId36"/>
    <p:sldId id="485" r:id="rId37"/>
    <p:sldId id="493" r:id="rId38"/>
    <p:sldId id="420" r:id="rId39"/>
    <p:sldId id="462" r:id="rId40"/>
    <p:sldId id="470" r:id="rId41"/>
    <p:sldId id="434" r:id="rId42"/>
    <p:sldId id="474" r:id="rId43"/>
    <p:sldId id="471" r:id="rId4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ynihan, Mandi" initials="MM" lastIdx="2" clrIdx="0">
    <p:extLst>
      <p:ext uri="{19B8F6BF-5375-455C-9EA6-DF929625EA0E}">
        <p15:presenceInfo xmlns:p15="http://schemas.microsoft.com/office/powerpoint/2012/main" userId="S::Mandi.Moynihan@usaa.com::98aaf5db-a83e-4606-a626-67e66c88c9a5" providerId="AD"/>
      </p:ext>
    </p:extLst>
  </p:cmAuthor>
  <p:cmAuthor id="2" name="Karen Larochelle" initials="KL" lastIdx="12" clrIdx="1">
    <p:extLst>
      <p:ext uri="{19B8F6BF-5375-455C-9EA6-DF929625EA0E}">
        <p15:presenceInfo xmlns:p15="http://schemas.microsoft.com/office/powerpoint/2012/main" userId="Karen Larochelle" providerId="None"/>
      </p:ext>
    </p:extLst>
  </p:cmAuthor>
  <p:cmAuthor id="3" name="Casey-Macias, Catherine (CNE)" initials="CC(" lastIdx="3" clrIdx="2">
    <p:extLst>
      <p:ext uri="{19B8F6BF-5375-455C-9EA6-DF929625EA0E}">
        <p15:presenceInfo xmlns:p15="http://schemas.microsoft.com/office/powerpoint/2012/main" userId="S::Catherine.Casey-Macias@usaa.com::3d950b72-5456-4272-a83a-12fa3133bb18" providerId="AD"/>
      </p:ext>
    </p:extLst>
  </p:cmAuthor>
  <p:cmAuthor id="4" name="Alyssa Christian" initials="AC" lastIdx="11" clrIdx="3">
    <p:extLst>
      <p:ext uri="{19B8F6BF-5375-455C-9EA6-DF929625EA0E}">
        <p15:presenceInfo xmlns:p15="http://schemas.microsoft.com/office/powerpoint/2012/main" userId="Alyssa Christi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62A"/>
    <a:srgbClr val="000000"/>
    <a:srgbClr val="4B462B"/>
    <a:srgbClr val="0E2E00"/>
    <a:srgbClr val="EDE7DC"/>
    <a:srgbClr val="977B3C"/>
    <a:srgbClr val="EFB40F"/>
    <a:srgbClr val="004072"/>
    <a:srgbClr val="ECE1CA"/>
    <a:srgbClr val="0041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27" autoAdjust="0"/>
    <p:restoredTop sz="93947" autoAdjust="0"/>
  </p:normalViewPr>
  <p:slideViewPr>
    <p:cSldViewPr snapToGrid="0" snapToObjects="1">
      <p:cViewPr varScale="1">
        <p:scale>
          <a:sx n="62" d="100"/>
          <a:sy n="62" d="100"/>
        </p:scale>
        <p:origin x="668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530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C6B6D1-FB7A-B941-BF41-7128C41958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92D26-ABDE-6B4B-88D5-54E9E051A8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0C2FF-7F52-9D46-9FEF-7D10243BB17B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52443-6F3A-6246-B4C2-998FEDEDEE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3A08C-521E-5743-A9A8-EDD4523E82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D34FC-12C0-C94B-92B9-903E13E09F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522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2C76C-582D-524B-BFE1-27F98059DCFA}" type="datetimeFigureOut">
              <a:rPr lang="en-US" smtClean="0"/>
              <a:t>11/13/2023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7A9D3-4FD5-7346-98F4-B0A01A7CFF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703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830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57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91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775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689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150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33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388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2938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872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096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24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5169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454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842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41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014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53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488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132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361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255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894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tif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 with SFF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55837C-3EC3-4D40-AF6C-894566958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4008" y="5945588"/>
            <a:ext cx="1833392" cy="6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61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 descr="A person wearing a helmet&#10;&#10;Description automatically generated">
            <a:extLst>
              <a:ext uri="{FF2B5EF4-FFF2-40B4-BE49-F238E27FC236}">
                <a16:creationId xmlns:a16="http://schemas.microsoft.com/office/drawing/2014/main" id="{D49F8378-FACC-494C-938C-C92DA905BE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5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0" name="Picture 9" descr="A person standing in front of a tree&#10;&#10;Description automatically generated">
            <a:extLst>
              <a:ext uri="{FF2B5EF4-FFF2-40B4-BE49-F238E27FC236}">
                <a16:creationId xmlns:a16="http://schemas.microsoft.com/office/drawing/2014/main" id="{B89774C5-61BB-1048-9F09-9FD0B6DD80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35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1" name="Picture 10" descr="A picture containing person, indoor, sitting, person&#10;&#10;Description automatically generated">
            <a:extLst>
              <a:ext uri="{FF2B5EF4-FFF2-40B4-BE49-F238E27FC236}">
                <a16:creationId xmlns:a16="http://schemas.microsoft.com/office/drawing/2014/main" id="{2FF44C66-2EE4-1440-A971-C0FF7E1E8C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57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0" name="Picture 9" descr="A picture containing person, object, holding, umbrella&#10;&#10;Description automatically generated">
            <a:extLst>
              <a:ext uri="{FF2B5EF4-FFF2-40B4-BE49-F238E27FC236}">
                <a16:creationId xmlns:a16="http://schemas.microsoft.com/office/drawing/2014/main" id="{149A9E01-18A5-A348-8459-5CBF300C70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67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1" name="Picture 10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36440F8E-2621-6448-9DB4-63E3676ACA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4978"/>
            <a:ext cx="5894660" cy="327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86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033E1270-0D69-0446-8D6E-18BBF8713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6971"/>
            <a:ext cx="5900882" cy="32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46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35C9710-D573-A84F-B108-318309B0C5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8" y="0"/>
            <a:ext cx="5850980" cy="324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98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4"/>
          <p:cNvSpPr/>
          <p:nvPr userDrawn="1"/>
        </p:nvSpPr>
        <p:spPr>
          <a:xfrm>
            <a:off x="0" y="-5316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275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close up of a flag&#10;&#10;Description automatically generated">
            <a:extLst>
              <a:ext uri="{FF2B5EF4-FFF2-40B4-BE49-F238E27FC236}">
                <a16:creationId xmlns:a16="http://schemas.microsoft.com/office/drawing/2014/main" id="{3955700C-B321-594B-A35D-63CB53A66D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99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icture containing umbrella&#10;&#10;Description automatically generated">
            <a:extLst>
              <a:ext uri="{FF2B5EF4-FFF2-40B4-BE49-F238E27FC236}">
                <a16:creationId xmlns:a16="http://schemas.microsoft.com/office/drawing/2014/main" id="{E3E78B84-6554-A543-A0D3-8A3AD57233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07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CC08B-C694-EA45-B836-AA31F371E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2796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58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icture containing outdoor, vehicle, person, sitting&#10;&#10;Description automatically generated">
            <a:extLst>
              <a:ext uri="{FF2B5EF4-FFF2-40B4-BE49-F238E27FC236}">
                <a16:creationId xmlns:a16="http://schemas.microsoft.com/office/drawing/2014/main" id="{A1618E76-3C5D-6144-B253-6FA8513DE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63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icture containing baseball, person, person, grass&#10;&#10;Description automatically generated">
            <a:extLst>
              <a:ext uri="{FF2B5EF4-FFF2-40B4-BE49-F238E27FC236}">
                <a16:creationId xmlns:a16="http://schemas.microsoft.com/office/drawing/2014/main" id="{C2997BD8-2443-B74D-97E1-E47E0D2C5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21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erson looking towards the camera&#10;&#10;Description automatically generated">
            <a:extLst>
              <a:ext uri="{FF2B5EF4-FFF2-40B4-BE49-F238E27FC236}">
                <a16:creationId xmlns:a16="http://schemas.microsoft.com/office/drawing/2014/main" id="{991B0B99-18E2-B442-9C49-A35D5E7E48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15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A07F1997-83E5-AE44-B6D1-7399ABDFD7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90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picture containing person, indoor, person, looking&#10;&#10;Description automatically generated">
            <a:extLst>
              <a:ext uri="{FF2B5EF4-FFF2-40B4-BE49-F238E27FC236}">
                <a16:creationId xmlns:a16="http://schemas.microsoft.com/office/drawing/2014/main" id="{362AB058-5238-A146-B449-FC0C419511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41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7D7DB-751F-2540-8F66-58CBF4C673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56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person, computer, sitting, computer&#10;&#10;Description automatically generated">
            <a:extLst>
              <a:ext uri="{FF2B5EF4-FFF2-40B4-BE49-F238E27FC236}">
                <a16:creationId xmlns:a16="http://schemas.microsoft.com/office/drawing/2014/main" id="{ED03B4CF-6967-2A42-9B7B-0E9B325F73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70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DE967-86D1-7D4C-B84A-8C7F2C063F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81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icture containing person, person, looking, standing&#10;&#10;Description automatically generated">
            <a:extLst>
              <a:ext uri="{FF2B5EF4-FFF2-40B4-BE49-F238E27FC236}">
                <a16:creationId xmlns:a16="http://schemas.microsoft.com/office/drawing/2014/main" id="{E3123C12-356D-1F4D-952F-25E27D16A4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53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11CD5-F90D-BB48-86E8-BDBDA65F40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2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502" y="1113925"/>
            <a:ext cx="6347298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47353" y="2639012"/>
            <a:ext cx="7806447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CC08B-C694-EA45-B836-AA31F371E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2796" cy="3257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87C1F-9B40-2542-8C54-8FDCB47FE5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8547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4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2B9B8-BCDC-CE4B-835A-9B137B2749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50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6D7B7D-B48F-BD4F-8A22-65DBD0046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99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D63C5F1-B1AD-FC46-85EE-A571D7712C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143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F73B26F-EA46-C043-B7A3-B6EBDC794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erson wearing a uniform&#10;&#10;Description automatically generated">
            <a:extLst>
              <a:ext uri="{FF2B5EF4-FFF2-40B4-BE49-F238E27FC236}">
                <a16:creationId xmlns:a16="http://schemas.microsoft.com/office/drawing/2014/main" id="{9888F0B4-6648-7344-BCB7-1EDB0BD00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13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erson wearing a uniform&#10;&#10;Description automatically generated">
            <a:extLst>
              <a:ext uri="{FF2B5EF4-FFF2-40B4-BE49-F238E27FC236}">
                <a16:creationId xmlns:a16="http://schemas.microsoft.com/office/drawing/2014/main" id="{10421F12-CED9-4D4D-AE1E-002397839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30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erson wearing a hat&#10;&#10;Description automatically generated">
            <a:extLst>
              <a:ext uri="{FF2B5EF4-FFF2-40B4-BE49-F238E27FC236}">
                <a16:creationId xmlns:a16="http://schemas.microsoft.com/office/drawing/2014/main" id="{1C8A56AD-440F-5441-A871-04139998B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49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icture containing person, person, person, people&#10;&#10;Description automatically generated">
            <a:extLst>
              <a:ext uri="{FF2B5EF4-FFF2-40B4-BE49-F238E27FC236}">
                <a16:creationId xmlns:a16="http://schemas.microsoft.com/office/drawing/2014/main" id="{62CDE9B8-D170-434D-947F-EA7CFFBA1C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48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7C8EB10D-C79F-3D45-A408-11FFD0514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17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group of people in uniform&#10;&#10;Description automatically generated">
            <a:extLst>
              <a:ext uri="{FF2B5EF4-FFF2-40B4-BE49-F238E27FC236}">
                <a16:creationId xmlns:a16="http://schemas.microsoft.com/office/drawing/2014/main" id="{93FC1D39-CD47-A84A-91A1-A644A77B6F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02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F47BA3-DE7B-A247-A176-5A39BA4795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2A308-1980-2745-BECF-2985D44D9F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1612"/>
            <a:ext cx="5851211" cy="3273286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24BA6D05-8634-654C-B63F-68C05C72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FB5E14C-8B23-7143-BE4F-316C5B9309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73105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person, person, holding, wearing&#10;&#10;Description automatically generated">
            <a:extLst>
              <a:ext uri="{FF2B5EF4-FFF2-40B4-BE49-F238E27FC236}">
                <a16:creationId xmlns:a16="http://schemas.microsoft.com/office/drawing/2014/main" id="{D24C4992-2D6C-504E-9AFD-C20D279D8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812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9D702-2C73-4F49-9234-DCC2E91C5A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30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887CD-C68B-DA4C-A122-E645173D1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2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vehicle, outdoor, transport, person&#10;&#10;Description automatically generated">
            <a:extLst>
              <a:ext uri="{FF2B5EF4-FFF2-40B4-BE49-F238E27FC236}">
                <a16:creationId xmlns:a16="http://schemas.microsoft.com/office/drawing/2014/main" id="{EB14D207-0606-BB4A-81B9-231F6E07C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799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9738918-E23E-0541-84C6-8842D94C0B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2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D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00106DF1-643A-8A49-A193-D87A63606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60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1B744E-60ED-C74C-B95A-02548B60C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69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F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409A34-D246-144A-AA70-F69A3F0C98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2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G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3BEF0-5F8A-F847-ADBD-EC6027D304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512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H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44870-6B3A-5F40-813F-5FEAA978E2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F1D3B-C530-814B-BF5B-8C34651AA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590800" cy="3352800"/>
          </a:xfrm>
          <a:prstGeom prst="rect">
            <a:avLst/>
          </a:prstGeom>
        </p:spPr>
      </p:pic>
      <p:sp>
        <p:nvSpPr>
          <p:cNvPr id="15" name="Title 6">
            <a:extLst>
              <a:ext uri="{FF2B5EF4-FFF2-40B4-BE49-F238E27FC236}">
                <a16:creationId xmlns:a16="http://schemas.microsoft.com/office/drawing/2014/main" id="{F4633B24-102C-1146-81A4-F9E504477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FA22E03-B583-2E4A-AE0F-97B45F875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109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81B03-C882-C045-85F4-95459C083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5851210" cy="3268832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B43B74F9-7490-494B-ABCE-D8F8B675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7A35724-8D4A-E34E-9E8F-7A6C62182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9889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8778" y="-34516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C300E0E1-2E69-5342-87A0-E5C44CA8F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34349C9-2FB1-4D4C-84F0-0CE504B47C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1832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84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J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-14094" y="-2920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1F750-F3EF-2F46-ACA2-DD4BFDB11B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AFB5A97-DACD-6441-9958-E3AD47AC5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D0D48C3-F254-BB43-AB72-C361BBE173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57071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K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368A1-C93E-5D42-9FCE-2B907E9D29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7BA28-4EB4-484F-9302-F642198ECD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21582" cy="3306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DE3B30-CC20-A44B-A94D-A0F5295586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1400"/>
            <a:ext cx="2590800" cy="3276600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8D7DCD03-84DB-DB47-805B-81582496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7DE3416-111A-A94C-B0DA-436EA4C81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59612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/>
          <p:nvPr userDrawn="1"/>
        </p:nvSpPr>
        <p:spPr>
          <a:xfrm rot="10800000" flipH="1">
            <a:off x="-19106" y="3551964"/>
            <a:ext cx="2620066" cy="3321984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2920A-4537-B244-8106-B93F0B4E43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73" y="0"/>
            <a:ext cx="2590800" cy="32512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71E0D68A-913A-3149-8069-77C36D0E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D190CD3-3751-744C-AEA9-7430E4D147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9269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20F2F-6613-4C44-91A5-C2CDFA3D47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5E30B62D-A01A-314B-BBCC-818A41A50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2BB2199-11E7-2C43-8C26-9A4B80CCC0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51AA6-6B97-5347-9B5C-0B850C281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0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N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368A1-C93E-5D42-9FCE-2B907E9D29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913A3-A8FA-5445-AB7E-3220CEC781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89028" cy="6872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56C0F8-7C26-2E4E-B7C6-392CD85BD7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72" y="0"/>
            <a:ext cx="2590800" cy="32639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54E4D544-0213-6F41-B456-24AE227A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C84A7EB-F5FB-7B46-8089-76A264F69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5451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O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20F2F-6613-4C44-91A5-C2CDFA3D47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013F83-4902-CB45-BDE6-93E9FF64E1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73" y="0"/>
            <a:ext cx="2590800" cy="327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1B1FB5-2868-8B4F-B95B-30CD0A4955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964"/>
            <a:ext cx="2631864" cy="3306036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54944ECE-ED14-F941-AB8B-194FD5F22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E0EA91-4A9C-CD41-978F-8B45F6054B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1560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-14094" y="-2920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CE698E-67CD-4D46-AF4C-A5F4AFB313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768FED3F-4865-8B47-B060-0B9B69C79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C4FB2F8-2FCD-3044-A34F-B989DE8E4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7937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Q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910E00-391C-7B45-95DE-85FB0BE527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147B0-DF39-5047-BFED-D9E14B6050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590800" cy="3492500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4AB019CD-BCA9-1041-B347-CDF5C595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02AE0F3-9D8F-4848-8E38-B405E3E2BA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0176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4A92AEC-A954-6F44-8E47-F05912BA7E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11900"/>
            <a:ext cx="274320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64BE20-63D5-D24A-9BE8-76B261FB8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289300" cy="349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5895B-E552-7148-ACAA-335A71A9B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964"/>
            <a:ext cx="2605156" cy="330603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97E97E7-FD85-7644-AACC-14C39C82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D7C91A-FB91-F747-A2ED-05060B76B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1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D70DC-AAB6-8A4F-87ED-3DE0D00086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51209" cy="3268832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7DD4422E-1504-8341-9F9F-659A3E704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7C23243-A560-1949-BD92-B193F44605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7463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S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24F8D0-E52A-2B49-AE72-F20FD881D8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9" y="3564709"/>
            <a:ext cx="4546600" cy="3403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1F750-F3EF-2F46-ACA2-DD4BFDB11B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3CF2C0-5228-C64B-875C-C1A036DE8C5B}"/>
              </a:ext>
            </a:extLst>
          </p:cNvPr>
          <p:cNvSpPr/>
          <p:nvPr userDrawn="1"/>
        </p:nvSpPr>
        <p:spPr>
          <a:xfrm>
            <a:off x="0" y="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2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529BCF5-21D2-F34E-8EF5-28BFCF9B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BD75F99-5C70-D04B-B6E7-8CB05AFE97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1796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/>
          <p:nvPr userDrawn="1"/>
        </p:nvSpPr>
        <p:spPr>
          <a:xfrm rot="10800000" flipH="1">
            <a:off x="-19106" y="3551964"/>
            <a:ext cx="2620066" cy="3321984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E3D809-E123-0C42-A510-A0F9B7D173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749C2-4361-6D49-9247-7E2DA3521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65400" cy="31242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CAD14678-2B84-BD40-BA95-B3C7F512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04F60B5-175F-C04C-89F8-B0EEB97DCE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42735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U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8BFC019-E7C9-8643-B58B-E2254E7BE5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11900"/>
            <a:ext cx="274320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4021E4-3060-2244-9CFE-0931EF82F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20066" cy="3298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5CFDA1-0CA7-6745-9E16-AAA203D9E9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32840"/>
            <a:ext cx="2620066" cy="3325160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B6E47901-3783-8F42-AEA2-A68C134A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235BE14-3B64-B84A-B2FF-8F208D6E23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6018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V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6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FFB5F7-89B9-2B4E-BAE0-2542205F2C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8CE8BF-A051-0B46-BD76-4F31FE40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B58832D-561D-6C4C-A2BE-F0771C75D8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0522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eige with Green and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44870-6B3A-5F40-813F-5FEAA978E2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977B3C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EE7F8-4209-6C4B-AC9E-9CCBB3778A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06" y="0"/>
            <a:ext cx="2578100" cy="325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8CF75-60A3-064F-8AC1-B710F36EB1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4100"/>
            <a:ext cx="2578100" cy="3263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095D281-C275-2C4D-A5A7-C31D3DC12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A472E2F-15ED-644F-81AB-F42E825C40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977B3C"/>
                </a:solidFill>
              </a:defRPr>
            </a:lvl1pPr>
            <a:lvl2pPr>
              <a:defRPr sz="2000" b="1">
                <a:solidFill>
                  <a:srgbClr val="977B3C"/>
                </a:solidFill>
              </a:defRPr>
            </a:lvl2pPr>
            <a:lvl3pPr>
              <a:defRPr sz="1800" b="1">
                <a:solidFill>
                  <a:srgbClr val="977B3C"/>
                </a:solidFill>
              </a:defRPr>
            </a:lvl3pPr>
            <a:lvl4pPr>
              <a:defRPr sz="1600" b="1">
                <a:solidFill>
                  <a:srgbClr val="977B3C"/>
                </a:solidFill>
              </a:defRPr>
            </a:lvl4pPr>
            <a:lvl5pPr>
              <a:defRPr sz="1600" b="1">
                <a:solidFill>
                  <a:srgbClr val="977B3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35704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977B3C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40CB0C-99BD-D246-84C2-0EC859EDD1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943188" cy="2295940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162D973D-74FA-DB49-B72A-457B9030CA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09" y="611674"/>
            <a:ext cx="1147777" cy="111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34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F3594-3F03-C445-BFDA-5E05318F95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92800" cy="3289300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D638381F-1103-F64E-B7CD-D3DD7173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6EFB415-EB58-AF45-9160-ABBD1547F5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608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9860D4DE-FDDE-F041-ADE2-80DF5D3DC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0BF7A7B-358A-854E-A2B2-8BEA972D8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C5D2566-4D47-5C4F-BB62-071BB80CB5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859981" y="6334919"/>
            <a:ext cx="2493818" cy="365125"/>
          </a:xfrm>
        </p:spPr>
        <p:txBody>
          <a:bodyPr/>
          <a:lstStyle>
            <a:lvl1pPr>
              <a:defRPr/>
            </a:lvl1pPr>
          </a:lstStyle>
          <a:p>
            <a:fld id="{FC2A2D25-6603-7440-94E1-D7F28E00B596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0" name="Picture 9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5EAAF87A-AC3E-114A-8540-741EE37DC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5875723" cy="32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10" name="Picture 9" descr="A person using a computer&#10;&#10;Description automatically generated">
            <a:extLst>
              <a:ext uri="{FF2B5EF4-FFF2-40B4-BE49-F238E27FC236}">
                <a16:creationId xmlns:a16="http://schemas.microsoft.com/office/drawing/2014/main" id="{DA4EC931-F57B-7740-83E6-FC44BC18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4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50" Type="http://schemas.openxmlformats.org/officeDocument/2006/relationships/image" Target="../media/image20.tiff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image" Target="../media/image19.pn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57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0.tiff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454FBC5-A556-FF40-8D65-2676E1395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9600" y="2766218"/>
            <a:ext cx="429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C0B83-341E-4B41-947F-AB1955EF7F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A636B4-666E-C841-B51C-9A3C08611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4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362A"/>
                </a:solidFill>
              </a:defRPr>
            </a:lvl1pPr>
          </a:lstStyle>
          <a:p>
            <a:fld id="{C29BC6FD-FD3B-9C49-A869-45CEBB1676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7">
            <a:extLst>
              <a:ext uri="{FF2B5EF4-FFF2-40B4-BE49-F238E27FC236}">
                <a16:creationId xmlns:a16="http://schemas.microsoft.com/office/drawing/2014/main" id="{ACA3E35D-DB08-7A4B-87AE-0BF0D11A941E}"/>
              </a:ext>
            </a:extLst>
          </p:cNvPr>
          <p:cNvSpPr txBox="1">
            <a:spLocks/>
          </p:cNvSpPr>
          <p:nvPr userDrawn="1"/>
        </p:nvSpPr>
        <p:spPr>
          <a:xfrm>
            <a:off x="7842000" y="2918618"/>
            <a:ext cx="429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3362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Pre-Deployment</a:t>
            </a:r>
          </a:p>
        </p:txBody>
      </p:sp>
    </p:spTree>
    <p:extLst>
      <p:ext uri="{BB962C8B-B14F-4D97-AF65-F5344CB8AC3E}">
        <p14:creationId xmlns:p14="http://schemas.microsoft.com/office/powerpoint/2010/main" val="396121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F01B88F-B386-F842-B247-EA729FC42F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36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981" y="6334919"/>
            <a:ext cx="24938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CE1CA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8" name="Triángulo 7">
            <a:extLst>
              <a:ext uri="{FF2B5EF4-FFF2-40B4-BE49-F238E27FC236}">
                <a16:creationId xmlns:a16="http://schemas.microsoft.com/office/drawing/2014/main" id="{5CED3814-6704-FA4F-9357-F75F9248568A}"/>
              </a:ext>
            </a:extLst>
          </p:cNvPr>
          <p:cNvSpPr/>
          <p:nvPr userDrawn="1"/>
        </p:nvSpPr>
        <p:spPr>
          <a:xfrm rot="5400000">
            <a:off x="-1223916" y="2220362"/>
            <a:ext cx="4834555" cy="2417275"/>
          </a:xfrm>
          <a:prstGeom prst="triangle">
            <a:avLst>
              <a:gd name="adj" fmla="val 50187"/>
            </a:avLst>
          </a:prstGeom>
          <a:solidFill>
            <a:srgbClr val="ED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40D301-EBC4-7749-B590-BBAC7369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B902BF-8AE3-AC49-AE9B-5CD5AE8C0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2372" y="1825625"/>
            <a:ext cx="101914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5219E9-3668-5943-93AB-60B12A65BDF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2" y="2844412"/>
            <a:ext cx="1244717" cy="121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3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777" r:id="rId8"/>
    <p:sldLayoutId id="2147483778" r:id="rId9"/>
    <p:sldLayoutId id="2147483780" r:id="rId10"/>
    <p:sldLayoutId id="2147483783" r:id="rId11"/>
    <p:sldLayoutId id="2147483781" r:id="rId12"/>
    <p:sldLayoutId id="2147483782" r:id="rId13"/>
    <p:sldLayoutId id="2147483784" r:id="rId14"/>
    <p:sldLayoutId id="214748378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ECE1C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362A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r>
              <a:rPr lang="es-MX" dirty="0"/>
              <a:t>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1376" y="1825625"/>
            <a:ext cx="102224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80A66-CE1F-2F43-B85D-D42178DCF90B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00"/>
            <a:ext cx="2467627" cy="491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3D6EC-CBF5-3F43-8EDF-DE011B0644A4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" y="2856909"/>
            <a:ext cx="1239289" cy="12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5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87" r:id="rId2"/>
    <p:sldLayoutId id="2147483788" r:id="rId3"/>
    <p:sldLayoutId id="2147483789" r:id="rId4"/>
    <p:sldLayoutId id="2147483791" r:id="rId5"/>
    <p:sldLayoutId id="2147483792" r:id="rId6"/>
    <p:sldLayoutId id="2147483793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  <p:sldLayoutId id="2147483776" r:id="rId32"/>
    <p:sldLayoutId id="2147483656" r:id="rId33"/>
    <p:sldLayoutId id="2147483649" r:id="rId34"/>
    <p:sldLayoutId id="2147483659" r:id="rId35"/>
    <p:sldLayoutId id="2147483731" r:id="rId36"/>
    <p:sldLayoutId id="2147483654" r:id="rId37"/>
    <p:sldLayoutId id="2147483737" r:id="rId38"/>
    <p:sldLayoutId id="2147483727" r:id="rId39"/>
    <p:sldLayoutId id="2147483722" r:id="rId40"/>
    <p:sldLayoutId id="2147483660" r:id="rId41"/>
    <p:sldLayoutId id="2147483723" r:id="rId42"/>
    <p:sldLayoutId id="2147483739" r:id="rId43"/>
    <p:sldLayoutId id="2147483738" r:id="rId44"/>
    <p:sldLayoutId id="2147483655" r:id="rId45"/>
    <p:sldLayoutId id="2147483740" r:id="rId46"/>
    <p:sldLayoutId id="2147483802" r:id="rId4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8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5FBD-AD12-4242-891A-2FE2F0C47305}" type="slidenum">
              <a:rPr lang="es-MX" smtClean="0">
                <a:solidFill>
                  <a:srgbClr val="977B3C"/>
                </a:solidFill>
              </a:rPr>
              <a:pPr/>
              <a:t>‹#›</a:t>
            </a:fld>
            <a:r>
              <a:rPr lang="es-MX" dirty="0"/>
              <a:t>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878" y="1825625"/>
            <a:ext cx="102379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80A66-CE1F-2F43-B85D-D42178DCF9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00"/>
            <a:ext cx="2467627" cy="491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3D6EC-CBF5-3F43-8EDF-DE011B0644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" y="2856909"/>
            <a:ext cx="1239289" cy="12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9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5FBD-AD12-4242-891A-2FE2F0C47305}" type="slidenum">
              <a:rPr lang="es-MX" smtClean="0">
                <a:solidFill>
                  <a:srgbClr val="977B3C"/>
                </a:solidFill>
              </a:rPr>
              <a:pPr/>
              <a:t>‹#›</a:t>
            </a:fld>
            <a:r>
              <a:rPr lang="es-MX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551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://www.dmdc.osd.mil/milconnect" TargetMode="Externa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fas.mil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nualcreditreport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dentitytheft.gov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04.jpeg"/><Relationship Id="rId4" Type="http://schemas.openxmlformats.org/officeDocument/2006/relationships/hyperlink" Target="http://www.consumer.gov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6FEEA.F7D96430" TargetMode="External"/><Relationship Id="rId7" Type="http://schemas.openxmlformats.org/officeDocument/2006/relationships/image" Target="cid:image003.png@01D6FEEA.F7D96430" TargetMode="Externa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8.jpeg"/><Relationship Id="rId5" Type="http://schemas.openxmlformats.org/officeDocument/2006/relationships/image" Target="cid:image002.png@01D6FEEA.F7D96430" TargetMode="External"/><Relationship Id="rId4" Type="http://schemas.openxmlformats.org/officeDocument/2006/relationships/image" Target="../media/image10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yarmybenefits.us.army.mil/custom/deployment/input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BC4A99-C4F7-E54B-9B65-345C7C2BDF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518" y="2166422"/>
            <a:ext cx="2226721" cy="22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59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2FAD-13D0-B442-BD8F-875EA2ACB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0260" y="2745378"/>
            <a:ext cx="8001001" cy="1325563"/>
          </a:xfrm>
        </p:spPr>
        <p:txBody>
          <a:bodyPr/>
          <a:lstStyle/>
          <a:p>
            <a:r>
              <a:rPr lang="en-US" dirty="0"/>
              <a:t>Insurance and Legal Documents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61731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55C27-BD35-4C74-AB72-658F38A28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16671"/>
            <a:ext cx="8519809" cy="1325563"/>
          </a:xfrm>
        </p:spPr>
        <p:txBody>
          <a:bodyPr/>
          <a:lstStyle/>
          <a:p>
            <a:r>
              <a:rPr lang="en-US" dirty="0"/>
              <a:t>The Purpose of Life Insurance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91218-644B-4017-8A30-50CB7B697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49" y="1907008"/>
            <a:ext cx="8239125" cy="4305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69175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5EAEA0-4169-45DF-8807-518799DFA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4" y="16671"/>
            <a:ext cx="8519809" cy="1325563"/>
          </a:xfrm>
        </p:spPr>
        <p:txBody>
          <a:bodyPr/>
          <a:lstStyle/>
          <a:p>
            <a:r>
              <a:rPr lang="en-US" dirty="0"/>
              <a:t>Insurance Overview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255CA82-81A9-4BF6-874F-A5DACB75E5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3" y="1455746"/>
            <a:ext cx="8519809" cy="452941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Coverage Options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SGLI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Beneficiaries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Private policy (Term/Permanent)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War clause and other restrictions</a:t>
            </a:r>
          </a:p>
          <a:p>
            <a:pPr>
              <a:lnSpc>
                <a:spcPct val="150000"/>
              </a:lnSpc>
            </a:pPr>
            <a:r>
              <a:rPr lang="en-US" dirty="0"/>
              <a:t>TRICARE</a:t>
            </a:r>
          </a:p>
          <a:p>
            <a:pPr>
              <a:lnSpc>
                <a:spcPct val="150000"/>
              </a:lnSpc>
            </a:pPr>
            <a:r>
              <a:rPr lang="en-US" dirty="0"/>
              <a:t>Auto, Homeowners, Renters, Dental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Review and update your current insurance policies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12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62981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CC2526-EBAB-3D41-AB8C-DD1A2A4854AB}"/>
              </a:ext>
            </a:extLst>
          </p:cNvPr>
          <p:cNvSpPr txBox="1">
            <a:spLocks/>
          </p:cNvSpPr>
          <p:nvPr/>
        </p:nvSpPr>
        <p:spPr>
          <a:xfrm>
            <a:off x="3292105" y="16671"/>
            <a:ext cx="85198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23362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Life Insurance Needs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C9C7E72-BBBD-2145-AE40-C79B5A5C1352}"/>
              </a:ext>
            </a:extLst>
          </p:cNvPr>
          <p:cNvSpPr txBox="1">
            <a:spLocks/>
          </p:cNvSpPr>
          <p:nvPr/>
        </p:nvSpPr>
        <p:spPr>
          <a:xfrm>
            <a:off x="3292105" y="2201743"/>
            <a:ext cx="6069609" cy="2372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iabilities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(debts and obligations)</a:t>
            </a:r>
          </a:p>
          <a:p>
            <a:r>
              <a:rPr lang="en-US" sz="3200" dirty="0"/>
              <a:t>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ncome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(amount X number of years needed)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3200" dirty="0"/>
              <a:t>F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inal expenses</a:t>
            </a:r>
          </a:p>
          <a:p>
            <a:r>
              <a:rPr lang="en-US" sz="3200" dirty="0"/>
              <a:t>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ducation and other goals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20343" y="4639970"/>
            <a:ext cx="4440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Subtract current coverage and assets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02414" y="5421865"/>
            <a:ext cx="2359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Your Total Need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786257" y="2656107"/>
            <a:ext cx="1828800" cy="3274177"/>
            <a:chOff x="9786257" y="2939143"/>
            <a:chExt cx="1828800" cy="327417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9786257" y="2939143"/>
              <a:ext cx="1828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9786257" y="3526972"/>
              <a:ext cx="1828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786257" y="5144832"/>
              <a:ext cx="1828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786257" y="4071258"/>
              <a:ext cx="1828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786257" y="4593771"/>
              <a:ext cx="1828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9786257" y="5658149"/>
              <a:ext cx="1828800" cy="555171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786257" y="3073030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+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786257" y="3606525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+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786257" y="4139830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+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786257" y="4712253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-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13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81206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362CF-C2FD-4DA3-885F-0B35BEE8E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16671"/>
            <a:ext cx="8519809" cy="1325563"/>
          </a:xfrm>
        </p:spPr>
        <p:txBody>
          <a:bodyPr/>
          <a:lstStyle/>
          <a:p>
            <a:r>
              <a:rPr lang="en-US" dirty="0"/>
              <a:t>How to Change Your SGLI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5204EC3-1D53-4618-AF5F-C46F679C9D60}"/>
              </a:ext>
            </a:extLst>
          </p:cNvPr>
          <p:cNvSpPr txBox="1"/>
          <p:nvPr/>
        </p:nvSpPr>
        <p:spPr>
          <a:xfrm>
            <a:off x="3091602" y="1546076"/>
            <a:ext cx="85758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21362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SGLI Online Enrollment System (SOES):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362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Replaces paper-based SGLI enrollment, maintains elections and beneficiary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362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Provides 24/7 self-service SGLI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362C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2"/>
              </a:rPr>
              <a:t>www.dmdc.osd.mil/milconnect</a:t>
            </a:r>
            <a:r>
              <a:rPr lang="en-US" sz="2000" dirty="0">
                <a:solidFill>
                  <a:srgbClr val="21362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B90FBF-BE16-4D3B-8525-AA4C4F91E5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602" y="3177292"/>
            <a:ext cx="7995877" cy="3560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A5A077-E768-4261-8835-0F9AEE98AA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901" y="3334987"/>
            <a:ext cx="4982142" cy="11608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9192491" y="6390908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/>
              <a:t>14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11387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A44AB-0D25-C747-98A2-9390F2EF1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16671"/>
            <a:ext cx="8519809" cy="1325563"/>
          </a:xfrm>
        </p:spPr>
        <p:txBody>
          <a:bodyPr/>
          <a:lstStyle/>
          <a:p>
            <a:r>
              <a:rPr lang="en-US" dirty="0"/>
              <a:t>Legal Documents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7D91D-A55B-5146-AF0A-E554E5004B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4" y="1356089"/>
            <a:ext cx="8519809" cy="505658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Review and update important documents such as: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Will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Power of Attorney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Living Will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Medical directives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DD Form 93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Form TSP-3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Religious preference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Home of record considerations</a:t>
            </a:r>
          </a:p>
          <a:p>
            <a:pPr>
              <a:lnSpc>
                <a:spcPct val="150000"/>
              </a:lnSpc>
            </a:pPr>
            <a:r>
              <a:rPr lang="en-US" dirty="0"/>
              <a:t>Safeguard information and documents while deployed</a:t>
            </a:r>
          </a:p>
          <a:p>
            <a:pPr lvl="1"/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15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69751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9751AE-2D9C-4208-A71B-6B371CA1A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16671"/>
            <a:ext cx="8746097" cy="1325563"/>
          </a:xfrm>
        </p:spPr>
        <p:txBody>
          <a:bodyPr/>
          <a:lstStyle/>
          <a:p>
            <a:r>
              <a:rPr lang="en-US" dirty="0"/>
              <a:t>Survivor Benefits (while on active duty)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756AE39-B579-4D8F-941C-25984A7C0B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5818" y="1817914"/>
            <a:ext cx="9056273" cy="4455885"/>
          </a:xfrm>
        </p:spPr>
        <p:txBody>
          <a:bodyPr>
            <a:normAutofit/>
          </a:bodyPr>
          <a:lstStyle/>
          <a:p>
            <a:r>
              <a:rPr lang="en-US" dirty="0"/>
              <a:t>Servicemembers’ Group Life Insurance (SGLI)</a:t>
            </a:r>
          </a:p>
          <a:p>
            <a:r>
              <a:rPr lang="en-US" dirty="0"/>
              <a:t>Casualty Assistance Office</a:t>
            </a:r>
          </a:p>
          <a:p>
            <a:r>
              <a:rPr lang="en-US" dirty="0"/>
              <a:t>Dependency and Indemnification Compensation (DIC)</a:t>
            </a:r>
          </a:p>
          <a:p>
            <a:r>
              <a:rPr lang="en-US" dirty="0"/>
              <a:t>The Heroes Earning Assistance and Relief Tax (HEART) Act</a:t>
            </a:r>
          </a:p>
          <a:p>
            <a:r>
              <a:rPr lang="en-US" dirty="0"/>
              <a:t>VA Burial at any National Cemetery</a:t>
            </a:r>
          </a:p>
          <a:p>
            <a:r>
              <a:rPr lang="en-US" dirty="0"/>
              <a:t>Survivor Benefit Plan (SBP)</a:t>
            </a:r>
          </a:p>
          <a:p>
            <a:r>
              <a:rPr lang="en-US" dirty="0"/>
              <a:t>Survivor Outreach Services (SOS)</a:t>
            </a:r>
          </a:p>
          <a:p>
            <a:r>
              <a:rPr lang="en-US" dirty="0"/>
              <a:t>Death Gratuity - $100,000</a:t>
            </a:r>
          </a:p>
          <a:p>
            <a:r>
              <a:rPr lang="en-US" dirty="0"/>
              <a:t>Social Security Survivors Benefits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16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34752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742A80-1B41-4607-9941-E573C3D5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16671"/>
            <a:ext cx="8519809" cy="1347151"/>
          </a:xfrm>
        </p:spPr>
        <p:txBody>
          <a:bodyPr/>
          <a:lstStyle/>
          <a:p>
            <a:r>
              <a:rPr lang="en-US" dirty="0"/>
              <a:t>Update Beneficiaries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5F8C037-8473-49CB-BBD0-6D92892C1B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74659" y="1690532"/>
            <a:ext cx="8519809" cy="4885080"/>
          </a:xfrm>
        </p:spPr>
        <p:txBody>
          <a:bodyPr>
            <a:noAutofit/>
          </a:bodyPr>
          <a:lstStyle/>
          <a:p>
            <a:r>
              <a:rPr lang="en-US" dirty="0"/>
              <a:t>Be sure to review and update the following as needed: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DD93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SGLI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TSP-3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Will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Private policies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Bank accounts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Other retirement or investment accounts</a:t>
            </a:r>
          </a:p>
          <a:p>
            <a:pPr>
              <a:lnSpc>
                <a:spcPct val="150000"/>
              </a:lnSpc>
            </a:pPr>
            <a:r>
              <a:rPr lang="en-US" dirty="0"/>
              <a:t>Legal Ramifications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17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70678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3AFA0-A6C0-0841-BC7A-9945CB620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16671"/>
            <a:ext cx="8519809" cy="1325563"/>
          </a:xfrm>
        </p:spPr>
        <p:txBody>
          <a:bodyPr/>
          <a:lstStyle/>
          <a:p>
            <a:r>
              <a:rPr lang="en-US" dirty="0"/>
              <a:t>Survivors’ Education Benefits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405250"/>
              </p:ext>
            </p:extLst>
          </p:nvPr>
        </p:nvGraphicFramePr>
        <p:xfrm>
          <a:off x="3292105" y="1817915"/>
          <a:ext cx="8127999" cy="39834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38595">
                  <a:extLst>
                    <a:ext uri="{9D8B030D-6E8A-4147-A177-3AD203B41FA5}">
                      <a16:colId xmlns:a16="http://schemas.microsoft.com/office/drawing/2014/main" val="3193373105"/>
                    </a:ext>
                  </a:extLst>
                </a:gridCol>
                <a:gridCol w="3759200">
                  <a:extLst>
                    <a:ext uri="{9D8B030D-6E8A-4147-A177-3AD203B41FA5}">
                      <a16:colId xmlns:a16="http://schemas.microsoft.com/office/drawing/2014/main" val="3051324630"/>
                    </a:ext>
                  </a:extLst>
                </a:gridCol>
                <a:gridCol w="3330204">
                  <a:extLst>
                    <a:ext uri="{9D8B030D-6E8A-4147-A177-3AD203B41FA5}">
                      <a16:colId xmlns:a16="http://schemas.microsoft.com/office/drawing/2014/main" val="4237708884"/>
                    </a:ext>
                  </a:extLst>
                </a:gridCol>
              </a:tblGrid>
              <a:tr h="44812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66262"/>
                  </a:ext>
                </a:extLst>
              </a:tr>
              <a:tr h="448128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000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Survivors’ and Dependents’ Educational Assistance (DEA)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Fry Scholarships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60097"/>
                  </a:ext>
                </a:extLst>
              </a:tr>
              <a:tr h="1645557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Eligibility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Child or Spouse of a Soldier who: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Is permanently and totally disabled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Died while on active duty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Is missing in action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Was forcibly detained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Is being treated for a service-connected disability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Child or surviving spouse of an active duty Soldier who died in the line of duty on or after September 11, 2001</a:t>
                      </a:r>
                      <a:endParaRPr lang="en-US" sz="1400" dirty="0">
                        <a:solidFill>
                          <a:srgbClr val="00000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76370"/>
                  </a:ext>
                </a:extLst>
              </a:tr>
              <a:tr h="44812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Monthly payments to help cover the cost of: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College or graduate degree programs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Career-training certificate courses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Educational and career counseling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Apprenticeships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On-the-job 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You may be able to get up to 36 months of benefits, including: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Money for tuition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Money for housing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Money for books and supplies</a:t>
                      </a:r>
                    </a:p>
                    <a:p>
                      <a:endParaRPr lang="en-US" sz="1400" dirty="0">
                        <a:solidFill>
                          <a:srgbClr val="00000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509274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77135">
            <a:off x="10304242" y="1196770"/>
            <a:ext cx="1591321" cy="159132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18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80025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D40AF-1E38-934C-9C31-53154DDDC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37" y="15176"/>
            <a:ext cx="8519809" cy="879055"/>
          </a:xfrm>
        </p:spPr>
        <p:txBody>
          <a:bodyPr/>
          <a:lstStyle/>
          <a:p>
            <a:r>
              <a:rPr lang="en-US" dirty="0"/>
              <a:t>Survivor Benefits Calculator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6"/>
          <a:stretch/>
        </p:blipFill>
        <p:spPr>
          <a:xfrm>
            <a:off x="4224706" y="801597"/>
            <a:ext cx="5977788" cy="539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9"/>
          <a:stretch/>
        </p:blipFill>
        <p:spPr>
          <a:xfrm>
            <a:off x="4224706" y="857999"/>
            <a:ext cx="5977788" cy="539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105" y="819895"/>
            <a:ext cx="6249272" cy="5379202"/>
          </a:xfrm>
          <a:prstGeom prst="rect">
            <a:avLst/>
          </a:prstGeom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19</a:t>
            </a:fld>
            <a:endParaRPr lang="es-MX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94E3CA-1FAE-42F5-9ABC-D71A4E049537}"/>
              </a:ext>
            </a:extLst>
          </p:cNvPr>
          <p:cNvSpPr txBox="1"/>
          <p:nvPr/>
        </p:nvSpPr>
        <p:spPr>
          <a:xfrm>
            <a:off x="2727701" y="6320018"/>
            <a:ext cx="842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</a:t>
            </a:r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</a:rPr>
              <a:t>https://myarmybenefits.us.army.mil/Benefit-Calculators/Survivor-Benefits</a:t>
            </a:r>
            <a:endParaRPr lang="en-US" dirty="0">
              <a:solidFill>
                <a:srgbClr val="23362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99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879B5-2179-4741-9C0F-E37479E2E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A83B7-584A-384B-AF28-021BEBDCC4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Financial Planning</a:t>
            </a:r>
          </a:p>
          <a:p>
            <a:r>
              <a:rPr lang="en-US" dirty="0"/>
              <a:t>Insurance and Legal Documents</a:t>
            </a:r>
          </a:p>
          <a:p>
            <a:r>
              <a:rPr lang="en-US" dirty="0"/>
              <a:t>Saving and Investing</a:t>
            </a:r>
          </a:p>
          <a:p>
            <a:r>
              <a:rPr lang="en-US" dirty="0"/>
              <a:t>Managing Debt and Credit</a:t>
            </a:r>
          </a:p>
          <a:p>
            <a:r>
              <a:rPr lang="en-US" dirty="0"/>
              <a:t>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65076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7954F-8062-924A-B71B-D8B16C9B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904" y="2757661"/>
            <a:ext cx="6347298" cy="1325563"/>
          </a:xfrm>
        </p:spPr>
        <p:txBody>
          <a:bodyPr/>
          <a:lstStyle/>
          <a:p>
            <a:r>
              <a:rPr lang="en-US" dirty="0"/>
              <a:t>Saving and Investing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20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81337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BED9C-0ADF-0946-ADDA-53A71EC75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705" y="133852"/>
            <a:ext cx="8519809" cy="1325563"/>
          </a:xfrm>
        </p:spPr>
        <p:txBody>
          <a:bodyPr/>
          <a:lstStyle/>
          <a:p>
            <a:r>
              <a:rPr lang="en-US" dirty="0"/>
              <a:t>Emergency Funds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94FF3-A9EE-324E-A7A0-15CF01C179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0705" y="1951019"/>
            <a:ext cx="9022608" cy="23721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Strive to save and maintain 3 - 6 months of living expenses</a:t>
            </a:r>
          </a:p>
          <a:p>
            <a:pPr>
              <a:lnSpc>
                <a:spcPct val="150000"/>
              </a:lnSpc>
            </a:pPr>
            <a:r>
              <a:rPr lang="en-US" dirty="0"/>
              <a:t>Automate savings</a:t>
            </a:r>
          </a:p>
          <a:p>
            <a:pPr>
              <a:lnSpc>
                <a:spcPct val="150000"/>
              </a:lnSpc>
            </a:pPr>
            <a:r>
              <a:rPr lang="en-US" dirty="0"/>
              <a:t>Keep funds accessible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202" y="3306237"/>
            <a:ext cx="3600527" cy="2614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21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92876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E0735-1F00-E94D-95E1-6F4855D2F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17775"/>
            <a:ext cx="8519809" cy="1325563"/>
          </a:xfrm>
        </p:spPr>
        <p:txBody>
          <a:bodyPr/>
          <a:lstStyle/>
          <a:p>
            <a:r>
              <a:rPr lang="en-US" dirty="0"/>
              <a:t>Savings Deposit Program (SDP)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03D46-3CFA-0745-9A75-90D09A6209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4" y="1670461"/>
            <a:ext cx="8519809" cy="45047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Deployed to designated combat zone</a:t>
            </a:r>
          </a:p>
          <a:p>
            <a:pPr>
              <a:lnSpc>
                <a:spcPct val="150000"/>
              </a:lnSpc>
            </a:pPr>
            <a:r>
              <a:rPr lang="en-US" dirty="0"/>
              <a:t>Deposit up to $10,000</a:t>
            </a:r>
          </a:p>
          <a:p>
            <a:pPr>
              <a:lnSpc>
                <a:spcPct val="150000"/>
              </a:lnSpc>
            </a:pPr>
            <a:r>
              <a:rPr lang="en-US" dirty="0"/>
              <a:t>Earn 10% taxable interest, compounded quarterly</a:t>
            </a:r>
          </a:p>
          <a:p>
            <a:pPr>
              <a:lnSpc>
                <a:spcPct val="150000"/>
              </a:lnSpc>
            </a:pPr>
            <a:r>
              <a:rPr lang="en-US" dirty="0"/>
              <a:t>Withdrawals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Emergency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Automatic direct deposit after 120 days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Visit </a:t>
            </a:r>
            <a:r>
              <a:rPr lang="en-US" b="0" dirty="0">
                <a:hlinkClick r:id="rId3"/>
              </a:rPr>
              <a:t>https://www.dfas.mil/</a:t>
            </a:r>
            <a:endParaRPr lang="en-US" b="0" dirty="0"/>
          </a:p>
          <a:p>
            <a:pPr marL="457200" lvl="1" indent="0">
              <a:lnSpc>
                <a:spcPct val="150000"/>
              </a:lnSpc>
              <a:buNone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11021291" y="6319728"/>
            <a:ext cx="474023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A65FBD-AD12-4242-891A-2FE2F0C47305}" type="slidenum">
              <a:rPr lang="es-MX" sz="1200" smtClean="0">
                <a:solidFill>
                  <a:srgbClr val="23362A"/>
                </a:solidFill>
              </a:rPr>
              <a:pPr/>
              <a:t>22</a:t>
            </a:fld>
            <a:endParaRPr lang="es-MX" sz="1200" dirty="0">
              <a:solidFill>
                <a:srgbClr val="2336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0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DD40AF-1E38-934C-9C31-53154DDDC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16671"/>
            <a:ext cx="8519809" cy="1325563"/>
          </a:xfrm>
        </p:spPr>
        <p:txBody>
          <a:bodyPr/>
          <a:lstStyle/>
          <a:p>
            <a:r>
              <a:rPr lang="en-US" dirty="0"/>
              <a:t>Calculate Your Earnings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569711B-D6EE-2248-ACA6-02D910BD26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1907008"/>
            <a:ext cx="8519809" cy="350236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Savings Deposit Program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Estimate your earnings</a:t>
            </a:r>
          </a:p>
          <a:p>
            <a:pPr lvl="2">
              <a:lnSpc>
                <a:spcPct val="150000"/>
              </a:lnSpc>
            </a:pPr>
            <a:r>
              <a:rPr lang="en-US" sz="2000" dirty="0"/>
              <a:t>Multiply the average quarterly balance by 0.025 (10% ÷ 4)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Example</a:t>
            </a:r>
          </a:p>
          <a:p>
            <a:pPr lvl="2">
              <a:lnSpc>
                <a:spcPct val="150000"/>
              </a:lnSpc>
            </a:pPr>
            <a:r>
              <a:rPr lang="en-US" sz="2000" dirty="0"/>
              <a:t>SGT Jones has an average quarterly balance of $3,000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en-US" sz="2000" dirty="0"/>
              <a:t>	$3,000 x .025 = $75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en-US" sz="2000" dirty="0"/>
              <a:t>	She earned $75 that quarter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51CF6F-FB8A-4D0B-A921-E358C3C52A9C}"/>
              </a:ext>
            </a:extLst>
          </p:cNvPr>
          <p:cNvSpPr/>
          <p:nvPr/>
        </p:nvSpPr>
        <p:spPr>
          <a:xfrm>
            <a:off x="6531429" y="4779362"/>
            <a:ext cx="510639" cy="4622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23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07505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2BC26-C1DA-3545-9AEC-BD4132C3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16671"/>
            <a:ext cx="8519809" cy="1325563"/>
          </a:xfrm>
        </p:spPr>
        <p:txBody>
          <a:bodyPr/>
          <a:lstStyle/>
          <a:p>
            <a:r>
              <a:rPr lang="en-US" dirty="0"/>
              <a:t>Thrift Savings Plan (TSP)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3A0FA2-91B1-A049-84F5-8A43527AC2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1518031"/>
            <a:ext cx="8519809" cy="23721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Combat Zone Tax Exclusion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Allows for additional contributions into the TSP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7BD246-10FD-4CA1-A516-C3E597F05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103" y="3001007"/>
            <a:ext cx="8398510" cy="2905691"/>
          </a:xfrm>
          <a:prstGeom prst="rect">
            <a:avLst/>
          </a:prstGeom>
          <a:ln w="19050"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24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35089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AC2FAD-13D0-B442-BD8F-875EA2ACBB25}"/>
              </a:ext>
            </a:extLst>
          </p:cNvPr>
          <p:cNvSpPr txBox="1">
            <a:spLocks/>
          </p:cNvSpPr>
          <p:nvPr/>
        </p:nvSpPr>
        <p:spPr>
          <a:xfrm>
            <a:off x="4227131" y="2725017"/>
            <a:ext cx="63537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ECE1C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Managing Debt and Credit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227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56511-403F-B44E-A70F-94EB652F0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3224"/>
            <a:ext cx="8519809" cy="1325563"/>
          </a:xfrm>
        </p:spPr>
        <p:txBody>
          <a:bodyPr/>
          <a:lstStyle/>
          <a:p>
            <a:r>
              <a:rPr lang="en-US" dirty="0"/>
              <a:t>Financial Warning Signs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35F3E-1DDC-174C-BCBE-53CF30DF30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1907009"/>
            <a:ext cx="8519809" cy="451754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Living paycheck to paycheck</a:t>
            </a:r>
          </a:p>
          <a:p>
            <a:pPr>
              <a:lnSpc>
                <a:spcPct val="100000"/>
              </a:lnSpc>
            </a:pPr>
            <a:r>
              <a:rPr lang="en-US" dirty="0"/>
              <a:t>Unable to pay bills</a:t>
            </a:r>
          </a:p>
          <a:p>
            <a:pPr>
              <a:lnSpc>
                <a:spcPct val="100000"/>
              </a:lnSpc>
            </a:pPr>
            <a:r>
              <a:rPr lang="en-US" dirty="0"/>
              <a:t>Bounced checks</a:t>
            </a:r>
          </a:p>
          <a:p>
            <a:pPr>
              <a:lnSpc>
                <a:spcPct val="100000"/>
              </a:lnSpc>
            </a:pPr>
            <a:r>
              <a:rPr lang="en-US" dirty="0"/>
              <a:t>Expensive purchases</a:t>
            </a:r>
          </a:p>
          <a:p>
            <a:pPr>
              <a:lnSpc>
                <a:spcPct val="100000"/>
              </a:lnSpc>
            </a:pPr>
            <a:r>
              <a:rPr lang="en-US" dirty="0"/>
              <a:t>Spouse lost job</a:t>
            </a:r>
          </a:p>
          <a:p>
            <a:pPr>
              <a:lnSpc>
                <a:spcPct val="100000"/>
              </a:lnSpc>
            </a:pPr>
            <a:r>
              <a:rPr lang="en-US" dirty="0"/>
              <a:t>Divorce/separation</a:t>
            </a:r>
          </a:p>
          <a:p>
            <a:pPr>
              <a:lnSpc>
                <a:spcPct val="100000"/>
              </a:lnSpc>
            </a:pPr>
            <a:r>
              <a:rPr lang="en-US" dirty="0"/>
              <a:t>No savings</a:t>
            </a:r>
          </a:p>
          <a:p>
            <a:pPr>
              <a:lnSpc>
                <a:spcPct val="100000"/>
              </a:lnSpc>
            </a:pPr>
            <a:r>
              <a:rPr lang="en-US" dirty="0"/>
              <a:t>Preoccupied and distant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6267" y="1291397"/>
            <a:ext cx="4572426" cy="460733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26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95947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6CFC662-80C3-8A43-B101-FD40F71A9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16671"/>
            <a:ext cx="8519809" cy="1325563"/>
          </a:xfrm>
        </p:spPr>
        <p:txBody>
          <a:bodyPr/>
          <a:lstStyle/>
          <a:p>
            <a:r>
              <a:rPr lang="en-US" dirty="0"/>
              <a:t>Mission Readiness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D9E857-DDC9-A84E-B901-BC305BD79F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1166875"/>
            <a:ext cx="8519809" cy="547452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/>
              <a:t>Military Values</a:t>
            </a:r>
          </a:p>
          <a:p>
            <a:pPr lvl="1">
              <a:lnSpc>
                <a:spcPct val="170000"/>
              </a:lnSpc>
            </a:pPr>
            <a:r>
              <a:rPr lang="en-US" b="0" dirty="0"/>
              <a:t>Duty to warn</a:t>
            </a:r>
          </a:p>
          <a:p>
            <a:pPr>
              <a:lnSpc>
                <a:spcPct val="170000"/>
              </a:lnSpc>
            </a:pPr>
            <a:r>
              <a:rPr lang="en-US" dirty="0"/>
              <a:t>Consequences of financial problems</a:t>
            </a:r>
          </a:p>
          <a:p>
            <a:pPr lvl="1">
              <a:lnSpc>
                <a:spcPct val="170000"/>
              </a:lnSpc>
            </a:pPr>
            <a:r>
              <a:rPr lang="en-US" b="0" dirty="0"/>
              <a:t>Non-Judicial Punishment</a:t>
            </a:r>
          </a:p>
          <a:p>
            <a:pPr lvl="1">
              <a:lnSpc>
                <a:spcPct val="170000"/>
              </a:lnSpc>
            </a:pPr>
            <a:r>
              <a:rPr lang="en-US" b="0" dirty="0"/>
              <a:t>Administrative discharge</a:t>
            </a:r>
          </a:p>
          <a:p>
            <a:pPr lvl="1">
              <a:lnSpc>
                <a:spcPct val="170000"/>
              </a:lnSpc>
            </a:pPr>
            <a:r>
              <a:rPr lang="en-US" b="0" dirty="0"/>
              <a:t>Revocation of security clearance</a:t>
            </a:r>
          </a:p>
          <a:p>
            <a:pPr lvl="1">
              <a:lnSpc>
                <a:spcPct val="170000"/>
              </a:lnSpc>
            </a:pPr>
            <a:r>
              <a:rPr lang="en-US" b="0" dirty="0"/>
              <a:t>Loss of promotion or duty assignment</a:t>
            </a:r>
          </a:p>
          <a:p>
            <a:pPr>
              <a:lnSpc>
                <a:spcPct val="170000"/>
              </a:lnSpc>
            </a:pPr>
            <a:r>
              <a:rPr lang="en-US" dirty="0"/>
              <a:t>Leader’s responsibility</a:t>
            </a:r>
          </a:p>
          <a:p>
            <a:pPr lvl="1">
              <a:lnSpc>
                <a:spcPct val="170000"/>
              </a:lnSpc>
            </a:pPr>
            <a:r>
              <a:rPr lang="en-US" b="0" dirty="0"/>
              <a:t>Confidentiality</a:t>
            </a:r>
          </a:p>
          <a:p>
            <a:pPr lvl="1">
              <a:lnSpc>
                <a:spcPct val="170000"/>
              </a:lnSpc>
            </a:pPr>
            <a:r>
              <a:rPr lang="en-US" b="0" dirty="0"/>
              <a:t>Be direct, but understanding</a:t>
            </a:r>
          </a:p>
          <a:p>
            <a:pPr lvl="1">
              <a:lnSpc>
                <a:spcPct val="170000"/>
              </a:lnSpc>
            </a:pPr>
            <a:r>
              <a:rPr lang="en-US" b="0" dirty="0"/>
              <a:t>Refer for assistance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27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79343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B2A99-867E-EB4F-9ECF-96C6C893A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16671"/>
            <a:ext cx="8519809" cy="968981"/>
          </a:xfrm>
        </p:spPr>
        <p:txBody>
          <a:bodyPr/>
          <a:lstStyle/>
          <a:p>
            <a:r>
              <a:rPr lang="en-US" dirty="0"/>
              <a:t>Military Consumer Protections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D7D32-B9F5-904D-BA0E-CE6C967771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1335757"/>
            <a:ext cx="8519809" cy="534126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en-US" dirty="0"/>
              <a:t>Notify lenders about deployment</a:t>
            </a:r>
          </a:p>
          <a:p>
            <a:pPr>
              <a:lnSpc>
                <a:spcPct val="160000"/>
              </a:lnSpc>
            </a:pPr>
            <a:r>
              <a:rPr lang="en-US" dirty="0"/>
              <a:t>Active-duty alert and security freeze</a:t>
            </a:r>
          </a:p>
          <a:p>
            <a:pPr>
              <a:lnSpc>
                <a:spcPct val="160000"/>
              </a:lnSpc>
            </a:pPr>
            <a:r>
              <a:rPr lang="en-US" dirty="0"/>
              <a:t>Review credit report</a:t>
            </a:r>
          </a:p>
          <a:p>
            <a:pPr lvl="1">
              <a:lnSpc>
                <a:spcPct val="160000"/>
              </a:lnSpc>
            </a:pPr>
            <a:r>
              <a:rPr lang="en-US" b="0" dirty="0"/>
              <a:t>Speak to a Personal Financial Manager/Counselor on your installation for credit questions</a:t>
            </a:r>
          </a:p>
          <a:p>
            <a:pPr lvl="1">
              <a:lnSpc>
                <a:spcPct val="160000"/>
              </a:lnSpc>
            </a:pPr>
            <a:r>
              <a:rPr lang="en-US" b="0" dirty="0"/>
              <a:t>Visit </a:t>
            </a:r>
            <a:r>
              <a:rPr lang="en-US" b="0" dirty="0">
                <a:hlinkClick r:id="rId3"/>
              </a:rPr>
              <a:t>www.annualcreditreport.com</a:t>
            </a:r>
            <a:endParaRPr lang="en-US" b="0" dirty="0"/>
          </a:p>
          <a:p>
            <a:pPr lvl="1">
              <a:lnSpc>
                <a:spcPct val="160000"/>
              </a:lnSpc>
            </a:pPr>
            <a:r>
              <a:rPr lang="en-US" b="0" dirty="0"/>
              <a:t>Soldiers may request FREE credit monitoring from each of the reporting agencies</a:t>
            </a:r>
          </a:p>
          <a:p>
            <a:pPr>
              <a:lnSpc>
                <a:spcPct val="160000"/>
              </a:lnSpc>
            </a:pPr>
            <a:r>
              <a:rPr lang="en-US" dirty="0"/>
              <a:t>Know your rights</a:t>
            </a:r>
          </a:p>
          <a:p>
            <a:pPr lvl="1">
              <a:lnSpc>
                <a:spcPct val="160000"/>
              </a:lnSpc>
            </a:pPr>
            <a:r>
              <a:rPr lang="en-US" b="0" dirty="0"/>
              <a:t>Servicemembers Civil Relief Act (SCRA)</a:t>
            </a:r>
          </a:p>
          <a:p>
            <a:pPr lvl="1">
              <a:lnSpc>
                <a:spcPct val="160000"/>
              </a:lnSpc>
            </a:pPr>
            <a:r>
              <a:rPr lang="en-US" b="0" dirty="0"/>
              <a:t>Military Lending Act (MLA)</a:t>
            </a:r>
          </a:p>
          <a:p>
            <a:pPr lvl="1">
              <a:lnSpc>
                <a:spcPct val="160000"/>
              </a:lnSpc>
            </a:pPr>
            <a:r>
              <a:rPr lang="en-US" b="0" dirty="0"/>
              <a:t>Legal Office</a:t>
            </a:r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28</a:t>
            </a:fld>
            <a:endParaRPr lang="es-MX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0021" y="836654"/>
            <a:ext cx="1638345" cy="20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12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FEA48-7EC6-402C-B155-54321595F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2094" y="18944"/>
            <a:ext cx="8899895" cy="1325563"/>
          </a:xfrm>
        </p:spPr>
        <p:txBody>
          <a:bodyPr/>
          <a:lstStyle/>
          <a:p>
            <a:r>
              <a:rPr lang="en-US" dirty="0"/>
              <a:t>Servicemembers Civil Relief Act (SCRA)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39D7AA-6E16-43F3-8E54-10E486DBF4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19652"/>
              </p:ext>
            </p:extLst>
          </p:nvPr>
        </p:nvGraphicFramePr>
        <p:xfrm>
          <a:off x="3355596" y="1079192"/>
          <a:ext cx="8325666" cy="549491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998262">
                  <a:extLst>
                    <a:ext uri="{9D8B030D-6E8A-4147-A177-3AD203B41FA5}">
                      <a16:colId xmlns:a16="http://schemas.microsoft.com/office/drawing/2014/main" val="1460991547"/>
                    </a:ext>
                  </a:extLst>
                </a:gridCol>
                <a:gridCol w="4327404">
                  <a:extLst>
                    <a:ext uri="{9D8B030D-6E8A-4147-A177-3AD203B41FA5}">
                      <a16:colId xmlns:a16="http://schemas.microsoft.com/office/drawing/2014/main" val="1680628668"/>
                    </a:ext>
                  </a:extLst>
                </a:gridCol>
              </a:tblGrid>
              <a:tr h="80414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100" dirty="0"/>
                        <a:t>Benefits and Protections</a:t>
                      </a:r>
                    </a:p>
                    <a:p>
                      <a:pPr algn="ctr"/>
                      <a:endParaRPr lang="en-US" sz="1800" b="1" i="0" dirty="0">
                        <a:latin typeface="Helvetica" pitchFamily="2" charset="0"/>
                      </a:endParaRPr>
                    </a:p>
                  </a:txBody>
                  <a:tcPr marL="80095" marR="80095" marT="40048" marB="40048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722090"/>
                  </a:ext>
                </a:extLst>
              </a:tr>
              <a:tr h="547136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600" b="0" i="0" dirty="0">
                          <a:solidFill>
                            <a:srgbClr val="21362C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Prevents</a:t>
                      </a:r>
                      <a:r>
                        <a:rPr lang="en-US" sz="1600" b="0" i="0" baseline="0" dirty="0">
                          <a:solidFill>
                            <a:srgbClr val="21362C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eviction and the repossession of property</a:t>
                      </a:r>
                      <a:endParaRPr lang="en-US" sz="1600" b="0" i="0" dirty="0">
                        <a:solidFill>
                          <a:srgbClr val="21362C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095" marR="80095" marT="40048" marB="400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21362C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6% cap on debt incurred prior to entering active duty</a:t>
                      </a:r>
                      <a:endParaRPr lang="en-US" sz="1600" b="0" i="0" dirty="0">
                        <a:solidFill>
                          <a:srgbClr val="21362C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095" marR="80095" marT="40048" marB="40048"/>
                </a:tc>
                <a:extLst>
                  <a:ext uri="{0D108BD9-81ED-4DB2-BD59-A6C34878D82A}">
                    <a16:rowId xmlns:a16="http://schemas.microsoft.com/office/drawing/2014/main" val="3708795229"/>
                  </a:ext>
                </a:extLst>
              </a:tr>
              <a:tr h="545021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600" b="0" i="0" dirty="0">
                          <a:solidFill>
                            <a:srgbClr val="21362C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Postpones foreclosure</a:t>
                      </a:r>
                    </a:p>
                  </a:txBody>
                  <a:tcPr marL="80095" marR="80095" marT="40048" marB="400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21362C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Terminates cell and residential phone service</a:t>
                      </a:r>
                      <a:endParaRPr lang="en-US" sz="1600" b="0" i="0" dirty="0">
                        <a:solidFill>
                          <a:srgbClr val="21362C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095" marR="80095" marT="40048" marB="40048"/>
                </a:tc>
                <a:extLst>
                  <a:ext uri="{0D108BD9-81ED-4DB2-BD59-A6C34878D82A}">
                    <a16:rowId xmlns:a16="http://schemas.microsoft.com/office/drawing/2014/main" val="2349276691"/>
                  </a:ext>
                </a:extLst>
              </a:tr>
              <a:tr h="545021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600" b="0" i="0" dirty="0">
                          <a:solidFill>
                            <a:srgbClr val="21362C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Postpones vehicle foreclosure</a:t>
                      </a:r>
                    </a:p>
                  </a:txBody>
                  <a:tcPr marL="80095" marR="80095" marT="40048" marB="400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21362C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Terminates vehicle</a:t>
                      </a:r>
                      <a:r>
                        <a:rPr lang="en-US" sz="1600" b="0" i="0" baseline="0" dirty="0">
                          <a:solidFill>
                            <a:srgbClr val="21362C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lease </a:t>
                      </a:r>
                      <a:endParaRPr lang="en-US" sz="1600" b="0" i="0" dirty="0">
                        <a:solidFill>
                          <a:srgbClr val="21362C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095" marR="80095" marT="40048" marB="40048"/>
                </a:tc>
                <a:extLst>
                  <a:ext uri="{0D108BD9-81ED-4DB2-BD59-A6C34878D82A}">
                    <a16:rowId xmlns:a16="http://schemas.microsoft.com/office/drawing/2014/main" val="449678216"/>
                  </a:ext>
                </a:extLst>
              </a:tr>
              <a:tr h="782111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600" b="0" i="0" dirty="0">
                          <a:solidFill>
                            <a:srgbClr val="21362C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Protections against default judgments</a:t>
                      </a:r>
                    </a:p>
                  </a:txBody>
                  <a:tcPr marL="80095" marR="80095" marT="40048" marB="400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21362C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Terminates housing lease if entering</a:t>
                      </a:r>
                      <a:r>
                        <a:rPr lang="en-US" sz="1600" b="0" i="0" baseline="0" dirty="0">
                          <a:solidFill>
                            <a:srgbClr val="21362C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military service, PCS, or </a:t>
                      </a:r>
                      <a:r>
                        <a:rPr lang="en-US" sz="1600" b="0" i="0" dirty="0">
                          <a:solidFill>
                            <a:srgbClr val="21362C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deployment for 90 days or more</a:t>
                      </a:r>
                    </a:p>
                  </a:txBody>
                  <a:tcPr marL="80095" marR="80095" marT="40048" marB="40048"/>
                </a:tc>
                <a:extLst>
                  <a:ext uri="{0D108BD9-81ED-4DB2-BD59-A6C34878D82A}">
                    <a16:rowId xmlns:a16="http://schemas.microsoft.com/office/drawing/2014/main" val="3687102991"/>
                  </a:ext>
                </a:extLst>
              </a:tr>
              <a:tr h="782111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600" b="0" i="0" dirty="0">
                          <a:solidFill>
                            <a:srgbClr val="21362C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Prevents selling of belongings in self-storage facility for overdue</a:t>
                      </a:r>
                      <a:r>
                        <a:rPr lang="en-US" sz="1600" b="0" i="0" baseline="0" dirty="0">
                          <a:solidFill>
                            <a:srgbClr val="21362C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rent without court order</a:t>
                      </a:r>
                      <a:endParaRPr lang="en-US" sz="1600" b="0" i="0" dirty="0">
                        <a:solidFill>
                          <a:srgbClr val="21362C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095" marR="80095" marT="40048" marB="400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21362C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State tax relief</a:t>
                      </a:r>
                    </a:p>
                  </a:txBody>
                  <a:tcPr marL="80095" marR="80095" marT="40048" marB="40048"/>
                </a:tc>
                <a:extLst>
                  <a:ext uri="{0D108BD9-81ED-4DB2-BD59-A6C34878D82A}">
                    <a16:rowId xmlns:a16="http://schemas.microsoft.com/office/drawing/2014/main" val="2556603632"/>
                  </a:ext>
                </a:extLst>
              </a:tr>
              <a:tr h="5471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21362C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Postpones</a:t>
                      </a:r>
                      <a:r>
                        <a:rPr lang="en-US" sz="1600" b="0" i="0" baseline="0" dirty="0">
                          <a:solidFill>
                            <a:srgbClr val="21362C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civil court matters</a:t>
                      </a:r>
                      <a:endParaRPr lang="en-US" sz="1600" b="0" i="0" dirty="0">
                        <a:solidFill>
                          <a:srgbClr val="21362C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600" b="0" i="0" dirty="0">
                        <a:solidFill>
                          <a:srgbClr val="21362C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095" marR="80095" marT="40048" marB="400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21362C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Protects against existing life insurance coverage</a:t>
                      </a:r>
                    </a:p>
                  </a:txBody>
                  <a:tcPr marL="80095" marR="80095" marT="40048" marB="40048"/>
                </a:tc>
                <a:extLst>
                  <a:ext uri="{0D108BD9-81ED-4DB2-BD59-A6C34878D82A}">
                    <a16:rowId xmlns:a16="http://schemas.microsoft.com/office/drawing/2014/main" val="4153861416"/>
                  </a:ext>
                </a:extLst>
              </a:tr>
              <a:tr h="7821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21362C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Protects small-business owners regarding company debts or obligation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600" b="0" i="0" dirty="0">
                        <a:solidFill>
                          <a:srgbClr val="21362C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095" marR="80095" marT="40048" marB="4004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rgbClr val="21362C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Protects credit</a:t>
                      </a:r>
                      <a:r>
                        <a:rPr lang="en-US" sz="1600" b="0" i="0" baseline="0" dirty="0">
                          <a:solidFill>
                            <a:srgbClr val="21362C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rating</a:t>
                      </a:r>
                      <a:endParaRPr lang="en-US" sz="1600" b="0" i="0" dirty="0">
                        <a:solidFill>
                          <a:srgbClr val="21362C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0095" marR="80095" marT="40048" marB="40048"/>
                </a:tc>
                <a:extLst>
                  <a:ext uri="{0D108BD9-81ED-4DB2-BD59-A6C34878D82A}">
                    <a16:rowId xmlns:a16="http://schemas.microsoft.com/office/drawing/2014/main" val="1837129387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29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30630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13CA-15D8-3640-AFA3-6E866FF41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8341" y="2746785"/>
            <a:ext cx="4568062" cy="1325563"/>
          </a:xfrm>
        </p:spPr>
        <p:txBody>
          <a:bodyPr/>
          <a:lstStyle/>
          <a:p>
            <a:r>
              <a:rPr lang="en-US" dirty="0"/>
              <a:t>Financial Planning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6917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5E42EA-C137-4CF6-9A9D-ACC20CEB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16671"/>
            <a:ext cx="8519809" cy="1325563"/>
          </a:xfrm>
        </p:spPr>
        <p:txBody>
          <a:bodyPr/>
          <a:lstStyle/>
          <a:p>
            <a:r>
              <a:rPr lang="en-US" dirty="0"/>
              <a:t>Military Lending 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04F08-3D00-43C8-88B5-416416883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622" y="1778055"/>
            <a:ext cx="7953375" cy="4829175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049311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682B9-F40E-1342-A518-383AE2A1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1477" y="16671"/>
            <a:ext cx="8519809" cy="1325563"/>
          </a:xfrm>
        </p:spPr>
        <p:txBody>
          <a:bodyPr/>
          <a:lstStyle/>
          <a:p>
            <a:r>
              <a:rPr lang="en-US" dirty="0"/>
              <a:t>Identity Theft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24FD7-C54F-CE41-BCB6-C5F7920335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1477" y="1080656"/>
            <a:ext cx="8519809" cy="53402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Secure your information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Follow Personally Identifiable Information regulations and procedures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Opt out and do not call</a:t>
            </a:r>
          </a:p>
          <a:p>
            <a:pPr>
              <a:lnSpc>
                <a:spcPct val="150000"/>
              </a:lnSpc>
            </a:pPr>
            <a:r>
              <a:rPr lang="en-US" dirty="0"/>
              <a:t>While deployed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Active-duty alert or credit freeze</a:t>
            </a:r>
          </a:p>
          <a:p>
            <a:pPr>
              <a:lnSpc>
                <a:spcPct val="150000"/>
              </a:lnSpc>
            </a:pPr>
            <a:r>
              <a:rPr lang="en-US" dirty="0"/>
              <a:t>Additional information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Visit </a:t>
            </a:r>
            <a:r>
              <a:rPr lang="en-US" b="0" dirty="0">
                <a:hlinkClick r:id="rId3"/>
              </a:rPr>
              <a:t>www.identitytheft.gov</a:t>
            </a:r>
            <a:endParaRPr lang="en-US" b="0" dirty="0"/>
          </a:p>
          <a:p>
            <a:pPr lvl="1">
              <a:lnSpc>
                <a:spcPct val="150000"/>
              </a:lnSpc>
            </a:pPr>
            <a:r>
              <a:rPr lang="en-US" b="0" dirty="0"/>
              <a:t>Visit </a:t>
            </a:r>
            <a:r>
              <a:rPr lang="en-US" b="0" dirty="0">
                <a:hlinkClick r:id="rId4"/>
              </a:rPr>
              <a:t>www.consumer.gov</a:t>
            </a:r>
            <a:endParaRPr lang="en-US" b="0" dirty="0"/>
          </a:p>
          <a:p>
            <a:pPr lvl="1"/>
            <a:endParaRPr lang="en-US" b="0" dirty="0"/>
          </a:p>
        </p:txBody>
      </p:sp>
      <p:pic>
        <p:nvPicPr>
          <p:cNvPr id="5" name="Picture 4" descr="Related image">
            <a:extLst>
              <a:ext uri="{FF2B5EF4-FFF2-40B4-BE49-F238E27FC236}">
                <a16:creationId xmlns:a16="http://schemas.microsoft.com/office/drawing/2014/main" id="{4BDB3500-3545-47F0-AB70-7E1BBA760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7860" y="2833635"/>
            <a:ext cx="4251567" cy="239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31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81851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CB94C-3A68-184A-B6FF-E243C7F99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3224"/>
            <a:ext cx="8519809" cy="1325563"/>
          </a:xfrm>
        </p:spPr>
        <p:txBody>
          <a:bodyPr/>
          <a:lstStyle/>
          <a:p>
            <a:r>
              <a:rPr lang="en-US" dirty="0"/>
              <a:t>Misleading Consumer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ADA9B-366C-1342-8923-46DF349E43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1489793"/>
            <a:ext cx="8519809" cy="477001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</a:pPr>
            <a:r>
              <a:rPr lang="en-US" dirty="0"/>
              <a:t>Recognize scams</a:t>
            </a:r>
          </a:p>
          <a:p>
            <a:pPr lvl="1">
              <a:lnSpc>
                <a:spcPct val="160000"/>
              </a:lnSpc>
            </a:pPr>
            <a:r>
              <a:rPr lang="en-US" b="0" dirty="0"/>
              <a:t>Multilevel marketing/pyramid scheme</a:t>
            </a:r>
          </a:p>
          <a:p>
            <a:pPr lvl="1">
              <a:lnSpc>
                <a:spcPct val="160000"/>
              </a:lnSpc>
            </a:pPr>
            <a:r>
              <a:rPr lang="en-US" b="0" dirty="0"/>
              <a:t>Get rich quick</a:t>
            </a:r>
          </a:p>
          <a:p>
            <a:pPr lvl="1">
              <a:lnSpc>
                <a:spcPct val="160000"/>
              </a:lnSpc>
            </a:pPr>
            <a:r>
              <a:rPr lang="en-US" b="0" dirty="0"/>
              <a:t>Too good to be true</a:t>
            </a:r>
          </a:p>
          <a:p>
            <a:pPr>
              <a:lnSpc>
                <a:spcPct val="160000"/>
              </a:lnSpc>
            </a:pPr>
            <a:r>
              <a:rPr lang="en-US" dirty="0"/>
              <a:t>Protect yourself</a:t>
            </a:r>
          </a:p>
          <a:p>
            <a:pPr lvl="1">
              <a:lnSpc>
                <a:spcPct val="160000"/>
              </a:lnSpc>
            </a:pPr>
            <a:r>
              <a:rPr lang="en-US" b="0" dirty="0"/>
              <a:t>Research</a:t>
            </a:r>
          </a:p>
          <a:p>
            <a:pPr lvl="1">
              <a:lnSpc>
                <a:spcPct val="160000"/>
              </a:lnSpc>
            </a:pPr>
            <a:r>
              <a:rPr lang="en-US" b="0" dirty="0"/>
              <a:t>Comparison shop</a:t>
            </a:r>
          </a:p>
          <a:p>
            <a:pPr lvl="1">
              <a:lnSpc>
                <a:spcPct val="160000"/>
              </a:lnSpc>
            </a:pPr>
            <a:r>
              <a:rPr lang="en-US" b="0" dirty="0"/>
              <a:t>Sleep on it</a:t>
            </a:r>
          </a:p>
          <a:p>
            <a:pPr>
              <a:lnSpc>
                <a:spcPct val="160000"/>
              </a:lnSpc>
            </a:pPr>
            <a:r>
              <a:rPr lang="en-US" dirty="0"/>
              <a:t>Report a complaint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296" y="3143749"/>
            <a:ext cx="4245724" cy="2212022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32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82452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98322213-FBE2-2042-8246-8558284AD0F8}"/>
              </a:ext>
            </a:extLst>
          </p:cNvPr>
          <p:cNvSpPr txBox="1">
            <a:spLocks/>
          </p:cNvSpPr>
          <p:nvPr/>
        </p:nvSpPr>
        <p:spPr>
          <a:xfrm>
            <a:off x="9328835" y="6371789"/>
            <a:ext cx="2493818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A65FBD-AD12-4242-891A-2FE2F0C47305}" type="slidenum">
              <a:rPr lang="es-MX" sz="1200" smtClean="0">
                <a:solidFill>
                  <a:srgbClr val="23362A"/>
                </a:solidFill>
                <a:latin typeface="Helvetica" pitchFamily="2" charset="0"/>
              </a:rPr>
              <a:pPr algn="r"/>
              <a:t>33</a:t>
            </a:fld>
            <a:endParaRPr lang="es-MX" sz="1200" dirty="0">
              <a:solidFill>
                <a:srgbClr val="23362A"/>
              </a:solidFill>
              <a:latin typeface="Helvetica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27F30CE-6631-0742-AAE1-D76637AF1C28}"/>
              </a:ext>
            </a:extLst>
          </p:cNvPr>
          <p:cNvSpPr txBox="1"/>
          <p:nvPr/>
        </p:nvSpPr>
        <p:spPr>
          <a:xfrm>
            <a:off x="3999506" y="9382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3BD9752-1201-C749-B515-1D1ECC854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418" y="2735900"/>
            <a:ext cx="6353783" cy="1325563"/>
          </a:xfrm>
        </p:spPr>
        <p:txBody>
          <a:bodyPr/>
          <a:lstStyle/>
          <a:p>
            <a:r>
              <a:rPr lang="en-US" dirty="0"/>
              <a:t>Summary and Resources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33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011724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8CF2D-00E6-1144-9ADB-AE4E06620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16671"/>
            <a:ext cx="8519809" cy="132556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3BBA3-5BD7-9949-89AD-481E9C1768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1396692"/>
            <a:ext cx="8519809" cy="462442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Best wishes for a safe and financially successful deployment!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Let’s wrap up all the topics we talked about today: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Financial Planning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Insurance and Legal Documents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Saving and Investing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Managing Debt and Credit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34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17511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2104" y="16669"/>
            <a:ext cx="8519809" cy="1325563"/>
          </a:xfrm>
        </p:spPr>
        <p:txBody>
          <a:bodyPr/>
          <a:lstStyle/>
          <a:p>
            <a:r>
              <a:rPr lang="en-US" dirty="0"/>
              <a:t>Resources and Conclusion</a:t>
            </a:r>
          </a:p>
        </p:txBody>
      </p:sp>
      <p:pic>
        <p:nvPicPr>
          <p:cNvPr id="4" name="Picture 3" descr="cid:image001.png@01D6FEEA.F7D96430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3449" y="1079763"/>
            <a:ext cx="3965908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id:image002.png@01D6FEEA.F7D96430"/>
          <p:cNvPicPr>
            <a:picLocks noChangeAspect="1"/>
          </p:cNvPicPr>
          <p:nvPr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2009" y="1079763"/>
            <a:ext cx="3937361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3.png@01D6FEEA.F7D96430"/>
          <p:cNvPicPr>
            <a:picLocks noChangeAspect="1"/>
          </p:cNvPicPr>
          <p:nvPr/>
        </p:nvPicPr>
        <p:blipFill>
          <a:blip r:embed="rId6" r:link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4260" y="3956155"/>
            <a:ext cx="3990197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35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66794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38B8-6414-4C4F-BF5D-E46B2338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994" y="2746785"/>
            <a:ext cx="2728377" cy="1325563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C2A2D25-6603-7440-94E1-D7F28E00B596}" type="slidenum">
              <a:rPr lang="es-MX" smtClean="0"/>
              <a:pPr/>
              <a:t>36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79017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29CFC-9D89-834B-B997-6CC89B87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16671"/>
            <a:ext cx="8519809" cy="1325563"/>
          </a:xfrm>
        </p:spPr>
        <p:txBody>
          <a:bodyPr/>
          <a:lstStyle/>
          <a:p>
            <a:r>
              <a:rPr lang="en-US" dirty="0"/>
              <a:t>Setting Financial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DE4FF-696C-C34B-8846-27E77946FD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1817914"/>
            <a:ext cx="8519809" cy="4506686"/>
          </a:xfrm>
        </p:spPr>
        <p:txBody>
          <a:bodyPr>
            <a:normAutofit/>
          </a:bodyPr>
          <a:lstStyle/>
          <a:p>
            <a:r>
              <a:rPr lang="en-US" dirty="0"/>
              <a:t>Write down your financial goals</a:t>
            </a:r>
          </a:p>
          <a:p>
            <a:r>
              <a:rPr lang="en-US" dirty="0"/>
              <a:t>Prioritize your goals and determine how much you need to save each month to achieve them</a:t>
            </a:r>
          </a:p>
          <a:p>
            <a:r>
              <a:rPr lang="en-US" dirty="0"/>
              <a:t>If necessary, turn them into SMART goals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4603" y="3747614"/>
            <a:ext cx="5266913" cy="270650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21390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782D6-1CF8-CA45-A48E-0D3C63999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16671"/>
            <a:ext cx="8519809" cy="1325563"/>
          </a:xfrm>
        </p:spPr>
        <p:txBody>
          <a:bodyPr/>
          <a:lstStyle/>
          <a:p>
            <a:r>
              <a:rPr lang="en-US" dirty="0"/>
              <a:t>SMART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2F435-0136-2C44-9102-F3D5E65A6F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4" y="1926693"/>
            <a:ext cx="8519809" cy="4406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SGT Sanders will save $334 per month for nine months to put a $3,000 down payment on a vehicle.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sz="2600" i="1" dirty="0"/>
              <a:t>S</a:t>
            </a:r>
            <a:r>
              <a:rPr lang="en-US" sz="2600" dirty="0"/>
              <a:t> </a:t>
            </a:r>
            <a:r>
              <a:rPr lang="en-US" sz="2600" b="0" dirty="0"/>
              <a:t>– What is he trying to accomplish?</a:t>
            </a:r>
          </a:p>
          <a:p>
            <a:r>
              <a:rPr lang="en-US" sz="2600" i="1" dirty="0"/>
              <a:t>M</a:t>
            </a:r>
            <a:r>
              <a:rPr lang="en-US" sz="2600" dirty="0"/>
              <a:t> </a:t>
            </a:r>
            <a:r>
              <a:rPr lang="en-US" sz="2600" b="0" dirty="0"/>
              <a:t>– How much will he save for a specific time frame?</a:t>
            </a:r>
          </a:p>
          <a:p>
            <a:r>
              <a:rPr lang="en-US" sz="2600" i="1" dirty="0"/>
              <a:t>A</a:t>
            </a:r>
            <a:r>
              <a:rPr lang="en-US" sz="2600" dirty="0"/>
              <a:t> </a:t>
            </a:r>
            <a:r>
              <a:rPr lang="en-US" sz="2600" b="0" dirty="0"/>
              <a:t>– Is the goal achievable or wishful thinking?</a:t>
            </a:r>
          </a:p>
          <a:p>
            <a:r>
              <a:rPr lang="en-US" sz="2600" i="1" dirty="0"/>
              <a:t>R</a:t>
            </a:r>
            <a:r>
              <a:rPr lang="en-US" sz="2600" dirty="0"/>
              <a:t> </a:t>
            </a:r>
            <a:r>
              <a:rPr lang="en-US" sz="2600" b="0" dirty="0"/>
              <a:t>– Is the goal relevant and important to stay on track?</a:t>
            </a:r>
          </a:p>
          <a:p>
            <a:r>
              <a:rPr lang="en-US" sz="2600" i="1" dirty="0"/>
              <a:t>T</a:t>
            </a:r>
            <a:r>
              <a:rPr lang="en-US" sz="2600" dirty="0"/>
              <a:t> </a:t>
            </a:r>
            <a:r>
              <a:rPr lang="en-US" sz="2600" b="0" dirty="0"/>
              <a:t>– Is there a target date for the accomplishment?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4974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912A5-0F2F-2349-BA8C-059323D3C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16671"/>
            <a:ext cx="8519809" cy="1325563"/>
          </a:xfrm>
        </p:spPr>
        <p:txBody>
          <a:bodyPr/>
          <a:lstStyle/>
          <a:p>
            <a:r>
              <a:rPr lang="en-US" dirty="0"/>
              <a:t>Spending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A1DE5-04E7-8C46-B780-EB07AE6EAC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1787262"/>
            <a:ext cx="8519809" cy="1500221"/>
          </a:xfrm>
        </p:spPr>
        <p:txBody>
          <a:bodyPr/>
          <a:lstStyle/>
          <a:p>
            <a:r>
              <a:rPr lang="en-US" dirty="0"/>
              <a:t>Create and update your spending plan</a:t>
            </a:r>
          </a:p>
          <a:p>
            <a:r>
              <a:rPr lang="en-US" dirty="0"/>
              <a:t>Set up automatic bill pay</a:t>
            </a:r>
          </a:p>
          <a:p>
            <a:r>
              <a:rPr lang="en-US" dirty="0"/>
              <a:t>Account for changes to income, taxes, and expenses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66721B-4BEB-F247-A609-362D30A88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"/>
          <a:stretch/>
        </p:blipFill>
        <p:spPr>
          <a:xfrm>
            <a:off x="3254828" y="3385457"/>
            <a:ext cx="4347689" cy="2590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B8D22-2DC5-6547-9A89-5D310C8F15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5"/>
          <a:stretch/>
        </p:blipFill>
        <p:spPr>
          <a:xfrm>
            <a:off x="7742174" y="3385457"/>
            <a:ext cx="3921506" cy="259080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0CBF07-19F3-7E4E-AC0E-37753C584C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544285"/>
              </p:ext>
            </p:extLst>
          </p:nvPr>
        </p:nvGraphicFramePr>
        <p:xfrm>
          <a:off x="3519958" y="3480244"/>
          <a:ext cx="3801760" cy="26869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01760">
                  <a:extLst>
                    <a:ext uri="{9D8B030D-6E8A-4147-A177-3AD203B41FA5}">
                      <a16:colId xmlns:a16="http://schemas.microsoft.com/office/drawing/2014/main" val="2699367828"/>
                    </a:ext>
                  </a:extLst>
                </a:gridCol>
              </a:tblGrid>
              <a:tr h="369247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2000" b="1" i="0" u="sng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Increased Income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741256"/>
                  </a:ext>
                </a:extLst>
              </a:tr>
              <a:tr h="2317658">
                <a:tc>
                  <a:txBody>
                    <a:bodyPr/>
                    <a:lstStyle/>
                    <a:p>
                      <a:pPr marL="342900" lvl="1" indent="-3429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Combat Zone Tax Exclusion </a:t>
                      </a:r>
                      <a:b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(CZTE)</a:t>
                      </a:r>
                    </a:p>
                    <a:p>
                      <a:pPr marL="342900" lvl="1" indent="-3429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Hostile Fire/Imminent </a:t>
                      </a:r>
                      <a:b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Danger Pay (HFP/IDP)</a:t>
                      </a:r>
                    </a:p>
                    <a:p>
                      <a:pPr marL="342900" lvl="1" indent="-34290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Family Separation Allowance </a:t>
                      </a:r>
                      <a:b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(FSA)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3994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C0C9FF8-2C2E-7F4D-B7D2-CC5D635A0A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121707"/>
              </p:ext>
            </p:extLst>
          </p:nvPr>
        </p:nvGraphicFramePr>
        <p:xfrm>
          <a:off x="7830332" y="3480244"/>
          <a:ext cx="3615405" cy="24408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15405">
                  <a:extLst>
                    <a:ext uri="{9D8B030D-6E8A-4147-A177-3AD203B41FA5}">
                      <a16:colId xmlns:a16="http://schemas.microsoft.com/office/drawing/2014/main" val="2666889498"/>
                    </a:ext>
                  </a:extLst>
                </a:gridCol>
              </a:tblGrid>
              <a:tr h="309196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2000" b="1" i="0" u="sng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Reduced Expenses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074257"/>
                  </a:ext>
                </a:extLst>
              </a:tr>
              <a:tr h="2075056">
                <a:tc>
                  <a:txBody>
                    <a:bodyPr/>
                    <a:lstStyle/>
                    <a:p>
                      <a:pPr marL="342900" lvl="1" indent="-3429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Living expenses</a:t>
                      </a:r>
                    </a:p>
                    <a:p>
                      <a:pPr marL="342900" lvl="1" indent="-3429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Income tax</a:t>
                      </a:r>
                    </a:p>
                    <a:p>
                      <a:pPr marL="342900" lvl="1" indent="-3429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US" sz="18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Lower debt payments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715348"/>
                  </a:ext>
                </a:extLst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56620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41758-199B-B04E-B7E9-657F8C3F4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16671"/>
            <a:ext cx="8519809" cy="1325563"/>
          </a:xfrm>
        </p:spPr>
        <p:txBody>
          <a:bodyPr/>
          <a:lstStyle/>
          <a:p>
            <a:r>
              <a:rPr lang="en-US" dirty="0"/>
              <a:t>Special Pay and Entitlements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53577" y="2004231"/>
            <a:ext cx="5987306" cy="46166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Special Pays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53577" y="2631395"/>
            <a:ext cx="5393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Hostile Fire Pay/Imminent Pay (HFP/IDP)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3577" y="3286497"/>
            <a:ext cx="5711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Family Separation Allowance (FSA)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53577" y="3941599"/>
            <a:ext cx="5393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Hardship Duty Pay (HDP)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53577" y="4596702"/>
            <a:ext cx="5393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 Diem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96595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05ADA8-996E-4B24-90E8-9C65DACBB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475" y="16251"/>
            <a:ext cx="8520113" cy="1325563"/>
          </a:xfrm>
        </p:spPr>
        <p:txBody>
          <a:bodyPr/>
          <a:lstStyle/>
          <a:p>
            <a:r>
              <a:rPr lang="en-US" dirty="0"/>
              <a:t>Deployment Income Calculator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EC7C2-6E8A-4ADF-8ED3-25BB5A4EBF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441" y="1759256"/>
            <a:ext cx="6094034" cy="4079006"/>
          </a:xfrm>
          <a:prstGeom prst="rect">
            <a:avLst/>
          </a:prstGeom>
          <a:ln w="1905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4E3CA-1FAE-42F5-9ABC-D71A4E049537}"/>
              </a:ext>
            </a:extLst>
          </p:cNvPr>
          <p:cNvSpPr txBox="1"/>
          <p:nvPr/>
        </p:nvSpPr>
        <p:spPr>
          <a:xfrm>
            <a:off x="3292475" y="5983843"/>
            <a:ext cx="7993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Source: </a:t>
            </a:r>
            <a:r>
              <a:rPr lang="en-US" sz="2000" u="sng" dirty="0"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https://myarmybenefits.us.army.mil/custom/deployment/input</a:t>
            </a:r>
            <a:endParaRPr lang="en-US" sz="2000" dirty="0">
              <a:solidFill>
                <a:srgbClr val="23362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32473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0D4A3-1B9A-ED42-A835-CBE0BD461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3224"/>
            <a:ext cx="8519809" cy="1325563"/>
          </a:xfrm>
        </p:spPr>
        <p:txBody>
          <a:bodyPr/>
          <a:lstStyle/>
          <a:p>
            <a:r>
              <a:rPr lang="en-US" dirty="0"/>
              <a:t>Taxes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62B42-3F65-8F49-AB3C-ABF81B099D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1328787"/>
            <a:ext cx="8519809" cy="4103914"/>
          </a:xfrm>
        </p:spPr>
        <p:txBody>
          <a:bodyPr>
            <a:normAutofit/>
          </a:bodyPr>
          <a:lstStyle/>
          <a:p>
            <a:r>
              <a:rPr lang="en-US" dirty="0"/>
              <a:t>Combat Zone Tax Exclusion (CZTE)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Exempts all or a portion of earnings from federal income taxes while deployed to a designated combat zone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Unlimited for enlisted Soldiers</a:t>
            </a:r>
          </a:p>
          <a:p>
            <a:pPr lvl="1">
              <a:lnSpc>
                <a:spcPct val="150000"/>
              </a:lnSpc>
            </a:pPr>
            <a:r>
              <a:rPr lang="en-US" b="0" dirty="0"/>
              <a:t>Officer’s pay is limited to the maximum rate for enlisted Service members plus hostile fire or imminent danger pay. </a:t>
            </a:r>
          </a:p>
          <a:p>
            <a:r>
              <a:rPr lang="en-US" dirty="0"/>
              <a:t>Tax filing considerations and residency</a:t>
            </a:r>
          </a:p>
          <a:p>
            <a:r>
              <a:rPr lang="en-US" dirty="0"/>
              <a:t>Resources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8717" y="4695784"/>
            <a:ext cx="3093720" cy="206248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83971149"/>
      </p:ext>
    </p:extLst>
  </p:cSld>
  <p:clrMapOvr>
    <a:masterClrMapping/>
  </p:clrMapOvr>
</p:sld>
</file>

<file path=ppt/theme/theme1.xml><?xml version="1.0" encoding="utf-8"?>
<a:theme xmlns:a="http://schemas.openxmlformats.org/drawingml/2006/main" name="1. Master Slide 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AEF4D2BE-1049-5749-807F-411D7565EAA7}"/>
    </a:ext>
  </a:extLst>
</a:theme>
</file>

<file path=ppt/theme/theme2.xml><?xml version="1.0" encoding="utf-8"?>
<a:theme xmlns:a="http://schemas.openxmlformats.org/drawingml/2006/main" name="1_2. Title Slide Green with Sand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C05BC47E-1197-E64F-B39B-F8D85CD903EE}"/>
    </a:ext>
  </a:extLst>
</a:theme>
</file>

<file path=ppt/theme/theme3.xml><?xml version="1.0" encoding="utf-8"?>
<a:theme xmlns:a="http://schemas.openxmlformats.org/drawingml/2006/main" name="Master Content Slide Beige with Green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4.xml><?xml version="1.0" encoding="utf-8"?>
<a:theme xmlns:a="http://schemas.openxmlformats.org/drawingml/2006/main" name="Content Slide Beige with Green and Tan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5.xml><?xml version="1.0" encoding="utf-8"?>
<a:theme xmlns:a="http://schemas.openxmlformats.org/drawingml/2006/main" name="1_5. Master Slide 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CCDF9DE53DCD4484AD150B9E4441FE" ma:contentTypeVersion="2" ma:contentTypeDescription="Create a new document." ma:contentTypeScope="" ma:versionID="4eea605cfc3999822e9ecce661577999">
  <xsd:schema xmlns:xsd="http://www.w3.org/2001/XMLSchema" xmlns:xs="http://www.w3.org/2001/XMLSchema" xmlns:p="http://schemas.microsoft.com/office/2006/metadata/properties" xmlns:ns2="995a3f9f-b078-4f81-9519-6bd83b3c9722" targetNamespace="http://schemas.microsoft.com/office/2006/metadata/properties" ma:root="true" ma:fieldsID="9a004d1e10c9814e5ecf8946b6afd311" ns2:_="">
    <xsd:import namespace="995a3f9f-b078-4f81-9519-6bd83b3c97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5a3f9f-b078-4f81-9519-6bd83b3c97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470506-5B1B-4EDC-8BDE-705325A26EEB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995a3f9f-b078-4f81-9519-6bd83b3c9722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F447DBA-9E12-4044-ADEB-41B90FC112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CA8989-0FD7-44E7-8ED0-02100A34CB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5a3f9f-b078-4f81-9519-6bd83b3c97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1_Tema de Office</Template>
  <TotalTime>51768</TotalTime>
  <Words>1213</Words>
  <Application>Microsoft Office PowerPoint</Application>
  <PresentationFormat>Widescreen</PresentationFormat>
  <Paragraphs>295</Paragraphs>
  <Slides>36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Calibri</vt:lpstr>
      <vt:lpstr>Courier New</vt:lpstr>
      <vt:lpstr>Helvetica</vt:lpstr>
      <vt:lpstr>Tipo de letra del sistema normal</vt:lpstr>
      <vt:lpstr>Wingdings</vt:lpstr>
      <vt:lpstr>1. Master Slide </vt:lpstr>
      <vt:lpstr>1_2. Title Slide Green with Sand</vt:lpstr>
      <vt:lpstr>Master Content Slide Beige with Green</vt:lpstr>
      <vt:lpstr>Content Slide Beige with Green and Tan</vt:lpstr>
      <vt:lpstr>1_5. Master Slide </vt:lpstr>
      <vt:lpstr>PowerPoint Presentation</vt:lpstr>
      <vt:lpstr>Agenda</vt:lpstr>
      <vt:lpstr>Financial Planning</vt:lpstr>
      <vt:lpstr>Setting Financial Goals</vt:lpstr>
      <vt:lpstr>SMART Activity</vt:lpstr>
      <vt:lpstr>Spending Plan</vt:lpstr>
      <vt:lpstr>Special Pay and Entitlements</vt:lpstr>
      <vt:lpstr>Deployment Income Calculator</vt:lpstr>
      <vt:lpstr>Taxes</vt:lpstr>
      <vt:lpstr>Insurance and Legal Documents</vt:lpstr>
      <vt:lpstr>The Purpose of Life Insurance</vt:lpstr>
      <vt:lpstr>Insurance Overview</vt:lpstr>
      <vt:lpstr>PowerPoint Presentation</vt:lpstr>
      <vt:lpstr>How to Change Your SGLI</vt:lpstr>
      <vt:lpstr>Legal Documents</vt:lpstr>
      <vt:lpstr>Survivor Benefits (while on active duty)</vt:lpstr>
      <vt:lpstr>Update Beneficiaries</vt:lpstr>
      <vt:lpstr>Survivors’ Education Benefits</vt:lpstr>
      <vt:lpstr>Survivor Benefits Calculator</vt:lpstr>
      <vt:lpstr>Saving and Investing</vt:lpstr>
      <vt:lpstr>Emergency Funds</vt:lpstr>
      <vt:lpstr>Savings Deposit Program (SDP)</vt:lpstr>
      <vt:lpstr>Calculate Your Earnings</vt:lpstr>
      <vt:lpstr>Thrift Savings Plan (TSP)</vt:lpstr>
      <vt:lpstr>PowerPoint Presentation</vt:lpstr>
      <vt:lpstr>Financial Warning Signs</vt:lpstr>
      <vt:lpstr>Mission Readiness</vt:lpstr>
      <vt:lpstr>Military Consumer Protections</vt:lpstr>
      <vt:lpstr>Servicemembers Civil Relief Act (SCRA)</vt:lpstr>
      <vt:lpstr>Military Lending Act</vt:lpstr>
      <vt:lpstr>Identity Theft</vt:lpstr>
      <vt:lpstr>Misleading Consumer Practices</vt:lpstr>
      <vt:lpstr>Summary and Resources</vt:lpstr>
      <vt:lpstr>Summary</vt:lpstr>
      <vt:lpstr>Resources and Conclusion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Ruben Torrez</dc:creator>
  <cp:keywords>Select Classification Level, Public</cp:keywords>
  <cp:lastModifiedBy>Christadore, Laura A CTR (USA)</cp:lastModifiedBy>
  <cp:revision>492</cp:revision>
  <dcterms:created xsi:type="dcterms:W3CDTF">2019-07-10T15:06:07Z</dcterms:created>
  <dcterms:modified xsi:type="dcterms:W3CDTF">2023-11-13T20:00:12Z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11087801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S8.2.2</vt:lpwstr>
  </property>
  <property fmtid="{D5CDD505-2E9C-101B-9397-08002B2CF9AE}" pid="5" name="ContentTypeId">
    <vt:lpwstr>0x010100B9CCDF9DE53DCD4484AD150B9E4441FE</vt:lpwstr>
  </property>
  <property fmtid="{D5CDD505-2E9C-101B-9397-08002B2CF9AE}" pid="6" name="TitusGUID">
    <vt:lpwstr>cb1f0217-3b57-412f-ad00-60eb2bbd6e47</vt:lpwstr>
  </property>
  <property fmtid="{D5CDD505-2E9C-101B-9397-08002B2CF9AE}" pid="7" name="PreClass">
    <vt:lpwstr>False</vt:lpwstr>
  </property>
  <property fmtid="{D5CDD505-2E9C-101B-9397-08002B2CF9AE}" pid="8" name="Classification">
    <vt:lpwstr>Public</vt:lpwstr>
  </property>
</Properties>
</file>